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4"/>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2" d="100"/>
          <a:sy n="72" d="100"/>
        </p:scale>
        <p:origin x="11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890EB-A17D-4221-998C-B1D876F42F0C}" type="datetimeFigureOut">
              <a:rPr lang="es-ES" smtClean="0"/>
              <a:t>18/12/2024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DED71-860A-4FC5-9092-7AECB9311D28}" type="slidenum">
              <a:rPr lang="es-ES" smtClean="0"/>
              <a:t>‹Nº›</a:t>
            </a:fld>
            <a:endParaRPr lang="es-ES"/>
          </a:p>
        </p:txBody>
      </p:sp>
    </p:spTree>
    <p:extLst>
      <p:ext uri="{BB962C8B-B14F-4D97-AF65-F5344CB8AC3E}">
        <p14:creationId xmlns:p14="http://schemas.microsoft.com/office/powerpoint/2010/main" val="3387575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Bienvenidos a esta presentación sobre 'Inversiones en </a:t>
            </a:r>
            <a:r>
              <a:rPr lang="es-ES" dirty="0" err="1"/>
              <a:t>Search</a:t>
            </a:r>
            <a:r>
              <a:rPr lang="es-ES" dirty="0"/>
              <a:t> </a:t>
            </a:r>
            <a:r>
              <a:rPr lang="es-ES" dirty="0" err="1"/>
              <a:t>Funds</a:t>
            </a:r>
            <a:r>
              <a:rPr lang="es-ES" dirty="0"/>
              <a:t>: un análisis estratégico'. Mi nombre es Juan Moreno Borrallo y hoy exploraremos si el criterio actual de priorizar inversiones fuera de España es realmente el más adecuado. Vamos a evaluar esta cuestión a través de un análisis exploratorio de datos, estableciendo una hipótesis y presentando un plan de acción claro.</a:t>
            </a:r>
          </a:p>
        </p:txBody>
      </p:sp>
      <p:sp>
        <p:nvSpPr>
          <p:cNvPr id="4" name="Marcador de número de diapositiva 3"/>
          <p:cNvSpPr>
            <a:spLocks noGrp="1"/>
          </p:cNvSpPr>
          <p:nvPr>
            <p:ph type="sldNum" sz="quarter" idx="5"/>
          </p:nvPr>
        </p:nvSpPr>
        <p:spPr/>
        <p:txBody>
          <a:bodyPr/>
          <a:lstStyle/>
          <a:p>
            <a:fld id="{D1EDED71-860A-4FC5-9092-7AECB9311D28}" type="slidenum">
              <a:rPr lang="es-ES" smtClean="0"/>
              <a:t>1</a:t>
            </a:fld>
            <a:endParaRPr lang="es-ES"/>
          </a:p>
        </p:txBody>
      </p:sp>
    </p:spTree>
    <p:extLst>
      <p:ext uri="{BB962C8B-B14F-4D97-AF65-F5344CB8AC3E}">
        <p14:creationId xmlns:p14="http://schemas.microsoft.com/office/powerpoint/2010/main" val="1015587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26C2-D030-0211-A9D3-5680FE5FF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EF2EC-4951-7BC7-4F34-B30F8FF67D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E976F5-4473-C7E4-7E9A-9CEBF573CF97}"/>
              </a:ext>
            </a:extLst>
          </p:cNvPr>
          <p:cNvSpPr>
            <a:spLocks noGrp="1"/>
          </p:cNvSpPr>
          <p:nvPr>
            <p:ph type="body" idx="1"/>
          </p:nvPr>
        </p:nvSpPr>
        <p:spPr/>
        <p:txBody>
          <a:bodyPr/>
          <a:lstStyle/>
          <a:p>
            <a:r>
              <a:rPr lang="es-ES" sz="1800" b="0" i="0" u="none" strike="noStrike" baseline="0" dirty="0">
                <a:solidFill>
                  <a:srgbClr val="767070"/>
                </a:solidFill>
                <a:latin typeface="Gill Sans MT" panose="020B0502020104020203" pitchFamily="34" charset="0"/>
              </a:rPr>
              <a:t>Recordemos que este indicador mide la proporción de inversiones que han resultado en una pérdida total de capital, respecto del total de inversiones realizadas en una región. Los datos muestran que España se encuentra entre las zonas geográficas con menos liquidaciones (inversiones fallidas) de entre todas las analizadas. </a:t>
            </a:r>
            <a:endParaRPr lang="es-ES" dirty="0"/>
          </a:p>
        </p:txBody>
      </p:sp>
      <p:sp>
        <p:nvSpPr>
          <p:cNvPr id="4" name="Marcador de número de diapositiva 3">
            <a:extLst>
              <a:ext uri="{FF2B5EF4-FFF2-40B4-BE49-F238E27FC236}">
                <a16:creationId xmlns:a16="http://schemas.microsoft.com/office/drawing/2014/main" id="{AF493942-8F90-4FD9-2DC2-FCBA9CCEFA2F}"/>
              </a:ext>
            </a:extLst>
          </p:cNvPr>
          <p:cNvSpPr>
            <a:spLocks noGrp="1"/>
          </p:cNvSpPr>
          <p:nvPr>
            <p:ph type="sldNum" sz="quarter" idx="5"/>
          </p:nvPr>
        </p:nvSpPr>
        <p:spPr/>
        <p:txBody>
          <a:bodyPr/>
          <a:lstStyle/>
          <a:p>
            <a:fld id="{D1EDED71-860A-4FC5-9092-7AECB9311D28}" type="slidenum">
              <a:rPr lang="es-ES" smtClean="0"/>
              <a:t>10</a:t>
            </a:fld>
            <a:endParaRPr lang="es-ES"/>
          </a:p>
        </p:txBody>
      </p:sp>
    </p:spTree>
    <p:extLst>
      <p:ext uri="{BB962C8B-B14F-4D97-AF65-F5344CB8AC3E}">
        <p14:creationId xmlns:p14="http://schemas.microsoft.com/office/powerpoint/2010/main" val="2231283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Los datos sustentan nuestra hipótesis inicial.</a:t>
            </a:r>
            <a:br>
              <a:rPr lang="es-ES" dirty="0"/>
            </a:br>
            <a:endParaRPr lang="es-ES" sz="1800" b="0" i="0" u="none" strike="noStrike" baseline="0" dirty="0">
              <a:solidFill>
                <a:srgbClr val="000000"/>
              </a:solidFill>
              <a:latin typeface="Gill Sans MT" panose="020B0502020104020203" pitchFamily="34" charset="0"/>
            </a:endParaRPr>
          </a:p>
          <a:p>
            <a:r>
              <a:rPr lang="es-ES" sz="1800" b="1" i="0" u="none" strike="noStrike" baseline="0" dirty="0">
                <a:solidFill>
                  <a:srgbClr val="767070"/>
                </a:solidFill>
                <a:latin typeface="Gill Sans MT" panose="020B0502020104020203" pitchFamily="34" charset="0"/>
              </a:rPr>
              <a:t>Rendimiento competitivo: </a:t>
            </a:r>
            <a:r>
              <a:rPr lang="es-ES" sz="1800" b="0" i="0" u="none" strike="noStrike" baseline="0" dirty="0">
                <a:solidFill>
                  <a:srgbClr val="767070"/>
                </a:solidFill>
                <a:latin typeface="Gill Sans MT" panose="020B0502020104020203" pitchFamily="34" charset="0"/>
              </a:rPr>
              <a:t>Las inversiones realizadas en España muestran un MOIC y un IRR altamente competitivos en comparación con otras regiones. Esto refuerza la idea de que el mercado español sigue ofreciendo retornos atractivos, incluso cuando se le compara con geografías menos desarrolladas. Sin embargo, es importante considerar que los resultados obtenidos podrían estar sesgados por la naturaleza más madura del mercado nacional. </a:t>
            </a:r>
          </a:p>
          <a:p>
            <a:r>
              <a:rPr lang="es-ES" sz="1800" b="0" i="0" u="none" strike="noStrike" baseline="0" dirty="0">
                <a:solidFill>
                  <a:srgbClr val="767070"/>
                </a:solidFill>
                <a:latin typeface="Gill Sans MT" panose="020B0502020104020203" pitchFamily="34" charset="0"/>
              </a:rPr>
              <a:t>2. </a:t>
            </a:r>
            <a:r>
              <a:rPr lang="es-ES" sz="1800" b="1" i="0" u="none" strike="noStrike" baseline="0" dirty="0">
                <a:solidFill>
                  <a:srgbClr val="767070"/>
                </a:solidFill>
                <a:latin typeface="Gill Sans MT" panose="020B0502020104020203" pitchFamily="34" charset="0"/>
              </a:rPr>
              <a:t>Potencial de crecimiento: </a:t>
            </a:r>
            <a:r>
              <a:rPr lang="es-ES" sz="1800" b="0" i="0" u="none" strike="noStrike" baseline="0" dirty="0">
                <a:solidFill>
                  <a:srgbClr val="767070"/>
                </a:solidFill>
                <a:latin typeface="Gill Sans MT" panose="020B0502020104020203" pitchFamily="34" charset="0"/>
              </a:rPr>
              <a:t>A pesar de ser el segundo mercado más desarrollado globalmente, España presenta indicadores sólidos tanto en datos históricos como en el pipeline actual. Esto sugiere que sigue habiendo oportunidades de inversión interesantes, incluso en un entorno competitivo. </a:t>
            </a:r>
          </a:p>
          <a:p>
            <a:r>
              <a:rPr lang="es-ES" sz="1800" b="0" i="0" u="none" strike="noStrike" baseline="0" dirty="0">
                <a:solidFill>
                  <a:srgbClr val="767070"/>
                </a:solidFill>
                <a:latin typeface="Gill Sans MT" panose="020B0502020104020203" pitchFamily="34" charset="0"/>
              </a:rPr>
              <a:t>3. </a:t>
            </a:r>
            <a:r>
              <a:rPr lang="es-ES" sz="1800" b="1" i="0" u="none" strike="noStrike" baseline="0" dirty="0">
                <a:solidFill>
                  <a:srgbClr val="767070"/>
                </a:solidFill>
                <a:latin typeface="Gill Sans MT" panose="020B0502020104020203" pitchFamily="34" charset="0"/>
              </a:rPr>
              <a:t>Perfil de riesgo favorable: </a:t>
            </a:r>
            <a:r>
              <a:rPr lang="es-ES" sz="1800" b="0" i="0" u="none" strike="noStrike" baseline="0" dirty="0">
                <a:solidFill>
                  <a:srgbClr val="767070"/>
                </a:solidFill>
                <a:latin typeface="Gill Sans MT" panose="020B0502020104020203" pitchFamily="34" charset="0"/>
              </a:rPr>
              <a:t>El análisis del porcentaje de liquidaciones sin retornos confirma que España se encuentra entre las regiones con menor proporción de inversiones fallidas. Esto refleja un perfil de riesgo más bajo, lo que convierte al mercado español en una opción segura para mantener inversiones activas o ampliar su participación estratégica. </a:t>
            </a:r>
          </a:p>
          <a:p>
            <a:endParaRPr lang="es-ES" dirty="0"/>
          </a:p>
        </p:txBody>
      </p:sp>
      <p:sp>
        <p:nvSpPr>
          <p:cNvPr id="4" name="Marcador de número de diapositiva 3"/>
          <p:cNvSpPr>
            <a:spLocks noGrp="1"/>
          </p:cNvSpPr>
          <p:nvPr>
            <p:ph type="sldNum" sz="quarter" idx="5"/>
          </p:nvPr>
        </p:nvSpPr>
        <p:spPr/>
        <p:txBody>
          <a:bodyPr/>
          <a:lstStyle/>
          <a:p>
            <a:fld id="{D1EDED71-860A-4FC5-9092-7AECB9311D28}" type="slidenum">
              <a:rPr lang="es-ES" smtClean="0"/>
              <a:t>11</a:t>
            </a:fld>
            <a:endParaRPr lang="es-ES"/>
          </a:p>
        </p:txBody>
      </p:sp>
    </p:spTree>
    <p:extLst>
      <p:ext uri="{BB962C8B-B14F-4D97-AF65-F5344CB8AC3E}">
        <p14:creationId xmlns:p14="http://schemas.microsoft.com/office/powerpoint/2010/main" val="403136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sz="1800" b="0" i="0" u="none" strike="noStrike" baseline="0" dirty="0">
              <a:solidFill>
                <a:srgbClr val="000000"/>
              </a:solidFill>
              <a:latin typeface="Gill Sans MT" panose="020B0502020104020203" pitchFamily="34" charset="0"/>
            </a:endParaRPr>
          </a:p>
          <a:p>
            <a:r>
              <a:rPr lang="es-ES" sz="1800" b="1" i="0" u="none" strike="noStrike" baseline="0" dirty="0">
                <a:solidFill>
                  <a:srgbClr val="767070"/>
                </a:solidFill>
                <a:latin typeface="Gill Sans MT" panose="020B0502020104020203" pitchFamily="34" charset="0"/>
              </a:rPr>
              <a:t>Maximización del retorno del pipeline actual: </a:t>
            </a:r>
            <a:r>
              <a:rPr lang="es-ES" sz="1800" b="0" i="0" u="none" strike="noStrike" baseline="0" dirty="0">
                <a:solidFill>
                  <a:srgbClr val="767070"/>
                </a:solidFill>
                <a:latin typeface="Courier New" panose="02070309020205020404" pitchFamily="49" charset="0"/>
              </a:rPr>
              <a:t>o </a:t>
            </a:r>
            <a:r>
              <a:rPr lang="es-ES" sz="1800" b="0" i="0" u="none" strike="noStrike" baseline="0" dirty="0">
                <a:solidFill>
                  <a:srgbClr val="767070"/>
                </a:solidFill>
                <a:latin typeface="Gill Sans MT" panose="020B0502020104020203" pitchFamily="34" charset="0"/>
              </a:rPr>
              <a:t>Dado que las inversiones en evaluación en España muestran mejores indicadores que otras regiones, se recomienda priorizar la finalización de estas oportunidades para capitalizar sus beneficios. </a:t>
            </a:r>
          </a:p>
          <a:p>
            <a:r>
              <a:rPr lang="es-ES" sz="1800" b="0" i="0" u="none" strike="noStrike" baseline="0" dirty="0">
                <a:solidFill>
                  <a:srgbClr val="767070"/>
                </a:solidFill>
                <a:latin typeface="Courier New" panose="02070309020205020404" pitchFamily="49" charset="0"/>
              </a:rPr>
              <a:t>o </a:t>
            </a:r>
            <a:r>
              <a:rPr lang="es-ES" sz="1800" b="0" i="0" u="none" strike="noStrike" baseline="0" dirty="0">
                <a:solidFill>
                  <a:srgbClr val="767070"/>
                </a:solidFill>
                <a:latin typeface="Gill Sans MT" panose="020B0502020104020203" pitchFamily="34" charset="0"/>
              </a:rPr>
              <a:t>Optimizar la asignación de recursos en el pipeline actual para maximizar la tasa de conversión de proyectos viables a inversiones exitosas. </a:t>
            </a:r>
          </a:p>
          <a:p>
            <a:endParaRPr lang="es-E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2. </a:t>
            </a:r>
            <a:r>
              <a:rPr lang="es-ES" sz="1800" b="1" i="0" u="none" strike="noStrike" baseline="0" dirty="0">
                <a:solidFill>
                  <a:srgbClr val="767070"/>
                </a:solidFill>
                <a:latin typeface="Gill Sans MT" panose="020B0502020104020203" pitchFamily="34" charset="0"/>
              </a:rPr>
              <a:t>Diversificación estratégica: </a:t>
            </a:r>
            <a:r>
              <a:rPr lang="es-ES" sz="1800" b="0" i="0" u="none" strike="noStrike" baseline="0" dirty="0">
                <a:solidFill>
                  <a:srgbClr val="767070"/>
                </a:solidFill>
                <a:latin typeface="Courier New" panose="02070309020205020404" pitchFamily="49" charset="0"/>
              </a:rPr>
              <a:t>o </a:t>
            </a:r>
            <a:r>
              <a:rPr lang="es-ES" sz="1800" b="0" i="0" u="none" strike="noStrike" baseline="0" dirty="0">
                <a:solidFill>
                  <a:srgbClr val="767070"/>
                </a:solidFill>
                <a:latin typeface="Gill Sans MT" panose="020B0502020104020203" pitchFamily="34" charset="0"/>
              </a:rPr>
              <a:t>Si bien España muestra un perfil de riesgo atractivo y rendimientos sólidos, conviene explorar regiones específicas con potencial de mejora en ratios financieros. Esto permitirá diversificar y balancear la cartera geográfica. </a:t>
            </a:r>
          </a:p>
          <a:p>
            <a:r>
              <a:rPr lang="es-ES" sz="1800" b="0" i="0" u="none" strike="noStrike" baseline="0" dirty="0">
                <a:solidFill>
                  <a:srgbClr val="767070"/>
                </a:solidFill>
                <a:latin typeface="Courier New" panose="02070309020205020404" pitchFamily="49" charset="0"/>
              </a:rPr>
              <a:t>o </a:t>
            </a:r>
            <a:r>
              <a:rPr lang="es-ES" sz="1800" b="0" i="0" u="none" strike="noStrike" baseline="0" dirty="0">
                <a:solidFill>
                  <a:srgbClr val="767070"/>
                </a:solidFill>
                <a:latin typeface="Gill Sans MT" panose="020B0502020104020203" pitchFamily="34" charset="0"/>
              </a:rPr>
              <a:t>Identificar mercados emergentes que presenten características similares a las de España hace una década, aprovechando el aprendizaje acumulado. </a:t>
            </a:r>
          </a:p>
          <a:p>
            <a:endParaRPr lang="es-ES" sz="1800" b="0" i="0" u="none" strike="noStrike" baseline="0" dirty="0">
              <a:solidFill>
                <a:srgbClr val="767070"/>
              </a:solidFill>
              <a:latin typeface="Gill Sans MT" panose="020B0502020104020203" pitchFamily="34" charset="0"/>
            </a:endParaRPr>
          </a:p>
          <a:p>
            <a:endParaRPr lang="es-ES" dirty="0"/>
          </a:p>
        </p:txBody>
      </p:sp>
      <p:sp>
        <p:nvSpPr>
          <p:cNvPr id="4" name="Marcador de número de diapositiva 3"/>
          <p:cNvSpPr>
            <a:spLocks noGrp="1"/>
          </p:cNvSpPr>
          <p:nvPr>
            <p:ph type="sldNum" sz="quarter" idx="5"/>
          </p:nvPr>
        </p:nvSpPr>
        <p:spPr/>
        <p:txBody>
          <a:bodyPr/>
          <a:lstStyle/>
          <a:p>
            <a:fld id="{D1EDED71-860A-4FC5-9092-7AECB9311D28}" type="slidenum">
              <a:rPr lang="es-ES" smtClean="0"/>
              <a:t>12</a:t>
            </a:fld>
            <a:endParaRPr lang="es-ES"/>
          </a:p>
        </p:txBody>
      </p:sp>
    </p:spTree>
    <p:extLst>
      <p:ext uri="{BB962C8B-B14F-4D97-AF65-F5344CB8AC3E}">
        <p14:creationId xmlns:p14="http://schemas.microsoft.com/office/powerpoint/2010/main" val="4111057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objetivo principal de este análisis es evaluar si priorizar inversiones fuera de España maximiza el rendimiento potencial de los </a:t>
            </a:r>
            <a:r>
              <a:rPr lang="es-ES" dirty="0" err="1"/>
              <a:t>Search</a:t>
            </a:r>
            <a:r>
              <a:rPr lang="es-ES" dirty="0"/>
              <a:t> </a:t>
            </a:r>
            <a:r>
              <a:rPr lang="es-ES" dirty="0" err="1"/>
              <a:t>Funds</a:t>
            </a:r>
            <a:r>
              <a:rPr lang="es-ES" dirty="0"/>
              <a:t>. Partimos de la hipótesis de que las inversiones en España no solo son competitivas, sino que podrían ser iguales o incluso mejores que las de otros mercados. Para validar esta hipótesis, realizaremos un análisis basado en datos robustos, centrado en métricas clave como rentabilidad, riesgo e indicadores financieros del pipeline actual.</a:t>
            </a:r>
          </a:p>
        </p:txBody>
      </p:sp>
      <p:sp>
        <p:nvSpPr>
          <p:cNvPr id="4" name="Marcador de número de diapositiva 3"/>
          <p:cNvSpPr>
            <a:spLocks noGrp="1"/>
          </p:cNvSpPr>
          <p:nvPr>
            <p:ph type="sldNum" sz="quarter" idx="5"/>
          </p:nvPr>
        </p:nvSpPr>
        <p:spPr/>
        <p:txBody>
          <a:bodyPr/>
          <a:lstStyle/>
          <a:p>
            <a:fld id="{D1EDED71-860A-4FC5-9092-7AECB9311D28}" type="slidenum">
              <a:rPr lang="es-ES" smtClean="0"/>
              <a:t>2</a:t>
            </a:fld>
            <a:endParaRPr lang="es-ES"/>
          </a:p>
        </p:txBody>
      </p:sp>
    </p:spTree>
    <p:extLst>
      <p:ext uri="{BB962C8B-B14F-4D97-AF65-F5344CB8AC3E}">
        <p14:creationId xmlns:p14="http://schemas.microsoft.com/office/powerpoint/2010/main" val="422044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datos utilizados en este análisis provienen de dos fuentes principales: nuestra base de datos de control de operaciones de </a:t>
            </a:r>
            <a:r>
              <a:rPr lang="es-ES" dirty="0" err="1"/>
              <a:t>Search</a:t>
            </a:r>
            <a:r>
              <a:rPr lang="es-ES" dirty="0"/>
              <a:t> </a:t>
            </a:r>
            <a:r>
              <a:rPr lang="es-ES" dirty="0" err="1"/>
              <a:t>Funds</a:t>
            </a:r>
            <a:r>
              <a:rPr lang="es-ES" dirty="0"/>
              <a:t> y el estudio de IESE titulado 'International </a:t>
            </a:r>
            <a:r>
              <a:rPr lang="es-ES" dirty="0" err="1"/>
              <a:t>Search</a:t>
            </a:r>
            <a:r>
              <a:rPr lang="es-ES" dirty="0"/>
              <a:t> </a:t>
            </a:r>
            <a:r>
              <a:rPr lang="es-ES" dirty="0" err="1"/>
              <a:t>Funds</a:t>
            </a:r>
            <a:r>
              <a:rPr lang="es-ES" dirty="0"/>
              <a:t> – 2024 </a:t>
            </a:r>
            <a:r>
              <a:rPr lang="es-ES" dirty="0" err="1"/>
              <a:t>Selected</a:t>
            </a:r>
            <a:r>
              <a:rPr lang="es-ES" dirty="0"/>
              <a:t> </a:t>
            </a:r>
            <a:r>
              <a:rPr lang="es-ES" dirty="0" err="1"/>
              <a:t>Observations</a:t>
            </a:r>
            <a:r>
              <a:rPr lang="es-ES" dirty="0"/>
              <a:t>'. La comparativa entre la muestra “local” (nuestra base de datos) y los datos a nivel global (los del estudio del IESE) valida nuestra base de datos como una muestra que es estadísticamente significativa, lo que nos permite realizar un análisis confiable. Además, la calidad de los datos es alta, con pocos valores faltantes y una consistencia robusta, lo que garantiza conclusiones sólidas.</a:t>
            </a:r>
          </a:p>
        </p:txBody>
      </p:sp>
      <p:sp>
        <p:nvSpPr>
          <p:cNvPr id="4" name="Marcador de número de diapositiva 3"/>
          <p:cNvSpPr>
            <a:spLocks noGrp="1"/>
          </p:cNvSpPr>
          <p:nvPr>
            <p:ph type="sldNum" sz="quarter" idx="5"/>
          </p:nvPr>
        </p:nvSpPr>
        <p:spPr/>
        <p:txBody>
          <a:bodyPr/>
          <a:lstStyle/>
          <a:p>
            <a:fld id="{D1EDED71-860A-4FC5-9092-7AECB9311D28}" type="slidenum">
              <a:rPr lang="es-ES" smtClean="0"/>
              <a:t>3</a:t>
            </a:fld>
            <a:endParaRPr lang="es-ES"/>
          </a:p>
        </p:txBody>
      </p:sp>
    </p:spTree>
    <p:extLst>
      <p:ext uri="{BB962C8B-B14F-4D97-AF65-F5344CB8AC3E}">
        <p14:creationId xmlns:p14="http://schemas.microsoft.com/office/powerpoint/2010/main" val="5367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26C2-D030-0211-A9D3-5680FE5FF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EF2EC-4951-7BC7-4F34-B30F8FF67D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E976F5-4473-C7E4-7E9A-9CEBF573CF97}"/>
              </a:ext>
            </a:extLst>
          </p:cNvPr>
          <p:cNvSpPr>
            <a:spLocks noGrp="1"/>
          </p:cNvSpPr>
          <p:nvPr>
            <p:ph type="body" idx="1"/>
          </p:nvPr>
        </p:nvSpPr>
        <p:spPr/>
        <p:txBody>
          <a:bodyPr/>
          <a:lstStyle/>
          <a:p>
            <a:r>
              <a:rPr lang="es-ES" dirty="0"/>
              <a:t>En esta diapositiva, resumimos los pasos seguidos en nuestro análisis exploratorio de datos. Primero, estructuramos y limpiamos los datos para asegurar su validez. Luego, aplicamos análisis univariantes, bivariantes y multivariantes para explorar tendencias y relaciones entre las variables. Finalmente, contrastamos los resultados obtenidos con nuestra hipótesis inicial.</a:t>
            </a:r>
          </a:p>
        </p:txBody>
      </p:sp>
      <p:sp>
        <p:nvSpPr>
          <p:cNvPr id="4" name="Marcador de número de diapositiva 3">
            <a:extLst>
              <a:ext uri="{FF2B5EF4-FFF2-40B4-BE49-F238E27FC236}">
                <a16:creationId xmlns:a16="http://schemas.microsoft.com/office/drawing/2014/main" id="{AF493942-8F90-4FD9-2DC2-FCBA9CCEFA2F}"/>
              </a:ext>
            </a:extLst>
          </p:cNvPr>
          <p:cNvSpPr>
            <a:spLocks noGrp="1"/>
          </p:cNvSpPr>
          <p:nvPr>
            <p:ph type="sldNum" sz="quarter" idx="5"/>
          </p:nvPr>
        </p:nvSpPr>
        <p:spPr/>
        <p:txBody>
          <a:bodyPr/>
          <a:lstStyle/>
          <a:p>
            <a:fld id="{D1EDED71-860A-4FC5-9092-7AECB9311D28}" type="slidenum">
              <a:rPr lang="es-ES" smtClean="0"/>
              <a:t>4</a:t>
            </a:fld>
            <a:endParaRPr lang="es-ES"/>
          </a:p>
        </p:txBody>
      </p:sp>
    </p:spTree>
    <p:extLst>
      <p:ext uri="{BB962C8B-B14F-4D97-AF65-F5344CB8AC3E}">
        <p14:creationId xmlns:p14="http://schemas.microsoft.com/office/powerpoint/2010/main" val="1347086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26C2-D030-0211-A9D3-5680FE5FF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EF2EC-4951-7BC7-4F34-B30F8FF67D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E976F5-4473-C7E4-7E9A-9CEBF573CF97}"/>
              </a:ext>
            </a:extLst>
          </p:cNvPr>
          <p:cNvSpPr>
            <a:spLocks noGrp="1"/>
          </p:cNvSpPr>
          <p:nvPr>
            <p:ph type="body" idx="1"/>
          </p:nvPr>
        </p:nvSpPr>
        <p:spPr/>
        <p:txBody>
          <a:bodyPr/>
          <a:lstStyle/>
          <a:p>
            <a:r>
              <a:rPr lang="es-ES" sz="1800" b="0" i="0" u="none" strike="noStrike" baseline="0" dirty="0">
                <a:solidFill>
                  <a:srgbClr val="767070"/>
                </a:solidFill>
                <a:latin typeface="Gill Sans MT" panose="020B0502020104020203" pitchFamily="34" charset="0"/>
              </a:rPr>
              <a:t>Tras analizar el conjunto de datos (Base de datos en Excel), observamos que: </a:t>
            </a:r>
          </a:p>
          <a:p>
            <a:r>
              <a:rPr lang="es-ES" sz="1800" b="0" i="0" u="none" strike="noStrike" baseline="0" dirty="0">
                <a:solidFill>
                  <a:srgbClr val="767070"/>
                </a:solidFill>
                <a:latin typeface="Gill Sans MT" panose="020B0502020104020203" pitchFamily="34" charset="0"/>
              </a:rPr>
              <a:t>• La tabla inicial requiere de una gran homogeneización para su análisis. </a:t>
            </a:r>
          </a:p>
          <a:p>
            <a:r>
              <a:rPr lang="es-ES" sz="1800" b="0" i="0" u="none" strike="noStrike" baseline="0" dirty="0">
                <a:solidFill>
                  <a:srgbClr val="767070"/>
                </a:solidFill>
                <a:latin typeface="Gill Sans MT" panose="020B0502020104020203" pitchFamily="34" charset="0"/>
              </a:rPr>
              <a:t>• Existen muchos valores nulos. </a:t>
            </a:r>
          </a:p>
          <a:p>
            <a:r>
              <a:rPr lang="es-ES" sz="1800" b="0" i="0" u="none" strike="noStrike" baseline="0" dirty="0">
                <a:solidFill>
                  <a:srgbClr val="767070"/>
                </a:solidFill>
                <a:latin typeface="Gill Sans MT" panose="020B0502020104020203" pitchFamily="34" charset="0"/>
              </a:rPr>
              <a:t>• Todos los valores son de tipo </a:t>
            </a:r>
            <a:r>
              <a:rPr lang="es-ES" sz="1800" b="0" i="0" u="none" strike="noStrike" baseline="0" dirty="0" err="1">
                <a:solidFill>
                  <a:srgbClr val="767070"/>
                </a:solidFill>
                <a:latin typeface="Gill Sans MT" panose="020B0502020104020203" pitchFamily="34" charset="0"/>
              </a:rPr>
              <a:t>Object</a:t>
            </a:r>
            <a:r>
              <a:rPr lang="es-ES" sz="1800" b="0" i="0" u="none" strike="noStrike" baseline="0" dirty="0">
                <a:solidFill>
                  <a:srgbClr val="767070"/>
                </a:solidFill>
                <a:latin typeface="Gill Sans MT" panose="020B0502020104020203" pitchFamily="34" charset="0"/>
              </a:rPr>
              <a:t>, lo cual dificulta su manipulación. </a:t>
            </a:r>
          </a:p>
          <a:p>
            <a:r>
              <a:rPr lang="es-ES" sz="1800" b="0" i="0" u="none" strike="noStrike" baseline="0" dirty="0">
                <a:solidFill>
                  <a:srgbClr val="767070"/>
                </a:solidFill>
                <a:latin typeface="Gill Sans MT" panose="020B0502020104020203" pitchFamily="34" charset="0"/>
              </a:rPr>
              <a:t>• Hay muchas columnas que no son relevantes para este estudio. </a:t>
            </a:r>
          </a:p>
          <a:p>
            <a:endParaRPr lang="es-ES" sz="1800" b="0" i="0" u="none" strike="noStrike" baseline="0" dirty="0">
              <a:solidFill>
                <a:srgbClr val="767070"/>
              </a:solidFill>
              <a:latin typeface="Gill Sans MT" panose="020B0502020104020203" pitchFamily="34" charset="0"/>
            </a:endParaRPr>
          </a:p>
          <a:p>
            <a:r>
              <a:rPr lang="es-ES" sz="1800" b="1" i="0" u="none" strike="noStrike" baseline="0" dirty="0">
                <a:solidFill>
                  <a:srgbClr val="767070"/>
                </a:solidFill>
                <a:latin typeface="Gill Sans MT" panose="020B0502020104020203" pitchFamily="34" charset="0"/>
              </a:rPr>
              <a:t>Estrategia </a:t>
            </a:r>
            <a:endParaRPr lang="es-E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Nos hemos enfocado en las columnas de utilidad para el análisis, eliminando aquellas que no aporten valor. Esto nos ha permitido centrar los esfuerzos en las variables clave. </a:t>
            </a:r>
          </a:p>
          <a:p>
            <a:r>
              <a:rPr lang="es-ES" sz="1800" b="1" i="0" u="none" strike="noStrike" baseline="0" dirty="0">
                <a:solidFill>
                  <a:srgbClr val="767070"/>
                </a:solidFill>
                <a:latin typeface="Gill Sans MT" panose="020B0502020104020203" pitchFamily="34" charset="0"/>
              </a:rPr>
              <a:t>Columnas útiles para el objetivo </a:t>
            </a:r>
            <a:endParaRPr lang="es-ES" sz="1800" b="0" i="0" u="none" strike="noStrike" baseline="0" dirty="0">
              <a:solidFill>
                <a:srgbClr val="767070"/>
              </a:solidFill>
              <a:latin typeface="Gill Sans MT" panose="020B0502020104020203" pitchFamily="34" charset="0"/>
            </a:endParaRPr>
          </a:p>
          <a:p>
            <a:r>
              <a:rPr lang="es-ES" sz="1800" b="1" i="0" u="none" strike="noStrike" baseline="0" dirty="0">
                <a:solidFill>
                  <a:srgbClr val="767070"/>
                </a:solidFill>
                <a:latin typeface="Gill Sans MT" panose="020B0502020104020203" pitchFamily="34" charset="0"/>
              </a:rPr>
              <a:t>Identificadores de geografía </a:t>
            </a:r>
            <a:endParaRPr lang="es-E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 </a:t>
            </a:r>
            <a:r>
              <a:rPr lang="es-ES" sz="1800" b="1" i="0" u="none" strike="noStrike" baseline="0" dirty="0">
                <a:solidFill>
                  <a:srgbClr val="767070"/>
                </a:solidFill>
                <a:latin typeface="Gill Sans MT" panose="020B0502020104020203" pitchFamily="34" charset="0"/>
              </a:rPr>
              <a:t>Geo</a:t>
            </a:r>
            <a:r>
              <a:rPr lang="es-ES" sz="1800" b="0" i="0" u="none" strike="noStrike" baseline="0" dirty="0">
                <a:solidFill>
                  <a:srgbClr val="767070"/>
                </a:solidFill>
                <a:latin typeface="Gill Sans MT" panose="020B0502020104020203" pitchFamily="34" charset="0"/>
              </a:rPr>
              <a:t>: Ubicación geográfica del fondo.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a:solidFill>
                  <a:srgbClr val="767070"/>
                </a:solidFill>
                <a:latin typeface="Gill Sans MT" panose="020B0502020104020203" pitchFamily="34" charset="0"/>
              </a:rPr>
              <a:t>Geo </a:t>
            </a:r>
            <a:r>
              <a:rPr lang="es-ES" sz="1800" b="1" i="0" u="none" strike="noStrike" baseline="0" dirty="0" err="1">
                <a:solidFill>
                  <a:srgbClr val="767070"/>
                </a:solidFill>
                <a:latin typeface="Gill Sans MT" panose="020B0502020104020203" pitchFamily="34" charset="0"/>
              </a:rPr>
              <a:t>Group</a:t>
            </a:r>
            <a:r>
              <a:rPr lang="es-ES" sz="1800" b="0" i="0" u="none" strike="noStrike" baseline="0" dirty="0">
                <a:solidFill>
                  <a:srgbClr val="767070"/>
                </a:solidFill>
                <a:latin typeface="Gill Sans MT" panose="020B0502020104020203" pitchFamily="34" charset="0"/>
              </a:rPr>
              <a:t>: Agrupación geográfica. </a:t>
            </a:r>
          </a:p>
          <a:p>
            <a:endParaRPr lang="es-ES" sz="1800" b="0" i="0" u="none" strike="noStrike" baseline="0" dirty="0">
              <a:solidFill>
                <a:srgbClr val="767070"/>
              </a:solidFill>
              <a:latin typeface="Gill Sans MT" panose="020B0502020104020203" pitchFamily="34" charset="0"/>
            </a:endParaRPr>
          </a:p>
          <a:p>
            <a:r>
              <a:rPr lang="es-ES" sz="1800" b="1" i="0" u="none" strike="noStrike" baseline="0" dirty="0">
                <a:solidFill>
                  <a:srgbClr val="767070"/>
                </a:solidFill>
                <a:latin typeface="Gill Sans MT" panose="020B0502020104020203" pitchFamily="34" charset="0"/>
              </a:rPr>
              <a:t>Estado de la inversión </a:t>
            </a:r>
            <a:endParaRPr lang="es-E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 </a:t>
            </a:r>
            <a:r>
              <a:rPr lang="es-ES" sz="1800" b="1" i="0" u="none" strike="noStrike" baseline="0" dirty="0">
                <a:solidFill>
                  <a:srgbClr val="767070"/>
                </a:solidFill>
                <a:latin typeface="Gill Sans MT" panose="020B0502020104020203" pitchFamily="34" charset="0"/>
              </a:rPr>
              <a:t>Status</a:t>
            </a:r>
            <a:r>
              <a:rPr lang="es-ES" sz="1800" b="0" i="0" u="none" strike="noStrike" baseline="0" dirty="0">
                <a:solidFill>
                  <a:srgbClr val="767070"/>
                </a:solidFill>
                <a:latin typeface="Gill Sans MT" panose="020B0502020104020203" pitchFamily="34" charset="0"/>
              </a:rPr>
              <a:t>: Estado actual de la inversión (ej.: activo, liquidado).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Status_num</a:t>
            </a:r>
            <a:r>
              <a:rPr lang="es-ES" sz="1800" b="0" i="0" u="none" strike="noStrike" baseline="0" dirty="0">
                <a:solidFill>
                  <a:srgbClr val="767070"/>
                </a:solidFill>
                <a:latin typeface="Gill Sans MT" panose="020B0502020104020203" pitchFamily="34" charset="0"/>
              </a:rPr>
              <a:t>: Columna numérica correlativa con Status </a:t>
            </a:r>
          </a:p>
          <a:p>
            <a:endParaRPr lang="es-ES" sz="1800" b="0" i="0" u="none" strike="noStrike" baseline="0" dirty="0">
              <a:solidFill>
                <a:srgbClr val="767070"/>
              </a:solidFill>
              <a:latin typeface="Gill Sans MT" panose="020B0502020104020203" pitchFamily="34" charset="0"/>
            </a:endParaRPr>
          </a:p>
          <a:p>
            <a:r>
              <a:rPr lang="es-ES" sz="1800" b="1" i="0" u="none" strike="noStrike" baseline="0" dirty="0">
                <a:solidFill>
                  <a:srgbClr val="767070"/>
                </a:solidFill>
                <a:latin typeface="Gill Sans MT" panose="020B0502020104020203" pitchFamily="34" charset="0"/>
              </a:rPr>
              <a:t>Rendimiento financiero </a:t>
            </a:r>
            <a:endParaRPr lang="es-E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Return</a:t>
            </a:r>
            <a:r>
              <a:rPr lang="es-ES" sz="1800" b="1" i="0" u="none" strike="noStrike" baseline="0" dirty="0">
                <a:solidFill>
                  <a:srgbClr val="767070"/>
                </a:solidFill>
                <a:latin typeface="Gill Sans MT" panose="020B0502020104020203" pitchFamily="34" charset="0"/>
              </a:rPr>
              <a:t> (€)</a:t>
            </a:r>
            <a:r>
              <a:rPr lang="es-ES" sz="1800" b="0" i="0" u="none" strike="noStrike" baseline="0" dirty="0">
                <a:solidFill>
                  <a:srgbClr val="767070"/>
                </a:solidFill>
                <a:latin typeface="Gill Sans MT" panose="020B0502020104020203" pitchFamily="34" charset="0"/>
              </a:rPr>
              <a:t>: Retorno en euros.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MoIC</a:t>
            </a:r>
            <a:r>
              <a:rPr lang="es-ES" sz="1800" b="0" i="0" u="none" strike="noStrike" baseline="0" dirty="0">
                <a:solidFill>
                  <a:srgbClr val="767070"/>
                </a:solidFill>
                <a:latin typeface="Gill Sans MT" panose="020B0502020104020203" pitchFamily="34" charset="0"/>
              </a:rPr>
              <a:t>: Múltiplo sobre el capital invertido.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Invested</a:t>
            </a:r>
            <a:r>
              <a:rPr lang="es-ES" sz="1800" b="1"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Search</a:t>
            </a:r>
            <a:r>
              <a:rPr lang="es-ES" sz="1800" b="1"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Phase</a:t>
            </a:r>
            <a:r>
              <a:rPr lang="es-ES" sz="1800" b="1" i="0" u="none" strike="noStrike" baseline="0" dirty="0">
                <a:solidFill>
                  <a:srgbClr val="767070"/>
                </a:solidFill>
                <a:latin typeface="Gill Sans MT" panose="020B0502020104020203" pitchFamily="34" charset="0"/>
              </a:rPr>
              <a:t> (€)</a:t>
            </a:r>
            <a:r>
              <a:rPr lang="es-ES" sz="1800" b="0" i="0" u="none" strike="noStrike" baseline="0" dirty="0">
                <a:solidFill>
                  <a:srgbClr val="767070"/>
                </a:solidFill>
                <a:latin typeface="Gill Sans MT" panose="020B0502020104020203" pitchFamily="34" charset="0"/>
              </a:rPr>
              <a:t>: Monto invertido en la fase de búsqueda.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Investment</a:t>
            </a:r>
            <a:r>
              <a:rPr lang="es-ES" sz="1800" b="1" i="0" u="none" strike="noStrike" baseline="0" dirty="0">
                <a:solidFill>
                  <a:srgbClr val="767070"/>
                </a:solidFill>
                <a:latin typeface="Gill Sans MT" panose="020B0502020104020203" pitchFamily="34" charset="0"/>
              </a:rPr>
              <a:t> at </a:t>
            </a:r>
            <a:r>
              <a:rPr lang="es-ES" sz="1800" b="1" i="0" u="none" strike="noStrike" baseline="0" dirty="0" err="1">
                <a:solidFill>
                  <a:srgbClr val="767070"/>
                </a:solidFill>
                <a:latin typeface="Gill Sans MT" panose="020B0502020104020203" pitchFamily="34" charset="0"/>
              </a:rPr>
              <a:t>acquisition</a:t>
            </a:r>
            <a:r>
              <a:rPr lang="es-ES" sz="1800" b="1" i="0" u="none" strike="noStrike" baseline="0" dirty="0">
                <a:solidFill>
                  <a:srgbClr val="767070"/>
                </a:solidFill>
                <a:latin typeface="Gill Sans MT" panose="020B0502020104020203" pitchFamily="34" charset="0"/>
              </a:rPr>
              <a:t> (€)</a:t>
            </a:r>
            <a:r>
              <a:rPr lang="es-ES" sz="1800" b="0" i="0" u="none" strike="noStrike" baseline="0" dirty="0">
                <a:solidFill>
                  <a:srgbClr val="767070"/>
                </a:solidFill>
                <a:latin typeface="Gill Sans MT" panose="020B0502020104020203" pitchFamily="34" charset="0"/>
              </a:rPr>
              <a:t>: Monto invertido en la adquisición.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a:solidFill>
                  <a:srgbClr val="767070"/>
                </a:solidFill>
                <a:latin typeface="Gill Sans MT" panose="020B0502020104020203" pitchFamily="34" charset="0"/>
              </a:rPr>
              <a:t>Step-Up </a:t>
            </a:r>
            <a:r>
              <a:rPr lang="es-ES" sz="1800" b="1" i="0" u="none" strike="noStrike" baseline="0" dirty="0" err="1">
                <a:solidFill>
                  <a:srgbClr val="767070"/>
                </a:solidFill>
                <a:latin typeface="Gill Sans MT" panose="020B0502020104020203" pitchFamily="34" charset="0"/>
              </a:rPr>
              <a:t>re-invested</a:t>
            </a:r>
            <a:r>
              <a:rPr lang="es-ES" sz="1800" b="1" i="0" u="none" strike="noStrike" baseline="0" dirty="0">
                <a:solidFill>
                  <a:srgbClr val="767070"/>
                </a:solidFill>
                <a:latin typeface="Gill Sans MT" panose="020B0502020104020203" pitchFamily="34" charset="0"/>
              </a:rPr>
              <a:t> (€)</a:t>
            </a:r>
            <a:r>
              <a:rPr lang="es-ES" sz="1800" b="0" i="0" u="none" strike="noStrike" baseline="0" dirty="0">
                <a:solidFill>
                  <a:srgbClr val="767070"/>
                </a:solidFill>
                <a:latin typeface="Gill Sans MT" panose="020B0502020104020203" pitchFamily="34" charset="0"/>
              </a:rPr>
              <a:t>: Cantidad reinvertida en la adquisición.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Post-acquisition</a:t>
            </a:r>
            <a:r>
              <a:rPr lang="es-ES" sz="1800" b="1"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Investments</a:t>
            </a:r>
            <a:r>
              <a:rPr lang="es-ES" sz="1800" b="1" i="0" u="none" strike="noStrike" baseline="0" dirty="0">
                <a:solidFill>
                  <a:srgbClr val="767070"/>
                </a:solidFill>
                <a:latin typeface="Gill Sans MT" panose="020B0502020104020203" pitchFamily="34" charset="0"/>
              </a:rPr>
              <a:t> (€)</a:t>
            </a:r>
            <a:r>
              <a:rPr lang="es-ES" sz="1800" b="0" i="0" u="none" strike="noStrike" baseline="0" dirty="0">
                <a:solidFill>
                  <a:srgbClr val="767070"/>
                </a:solidFill>
                <a:latin typeface="Gill Sans MT" panose="020B0502020104020203" pitchFamily="34" charset="0"/>
              </a:rPr>
              <a:t>: Inversiones posteriores a la adquisición. </a:t>
            </a:r>
          </a:p>
          <a:p>
            <a:endParaRPr lang="es-E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PÁGINA 2 </a:t>
            </a:r>
          </a:p>
          <a:p>
            <a:r>
              <a:rPr lang="es-ES" sz="1800" b="1" i="0" u="none" strike="noStrike" baseline="0" dirty="0">
                <a:solidFill>
                  <a:srgbClr val="767070"/>
                </a:solidFill>
                <a:latin typeface="Gill Sans MT" panose="020B0502020104020203" pitchFamily="34" charset="0"/>
              </a:rPr>
              <a:t>Indicadores financieros clave </a:t>
            </a:r>
            <a:endParaRPr lang="es-E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 </a:t>
            </a:r>
            <a:r>
              <a:rPr lang="es-ES" sz="1800" b="1" i="0" u="none" strike="noStrike" baseline="0" dirty="0">
                <a:solidFill>
                  <a:srgbClr val="767070"/>
                </a:solidFill>
                <a:latin typeface="Gill Sans MT" panose="020B0502020104020203" pitchFamily="34" charset="0"/>
              </a:rPr>
              <a:t>EV/EBITDA</a:t>
            </a:r>
            <a:r>
              <a:rPr lang="es-ES" sz="1800" b="0" i="0" u="none" strike="noStrike" baseline="0" dirty="0">
                <a:solidFill>
                  <a:srgbClr val="767070"/>
                </a:solidFill>
                <a:latin typeface="Gill Sans MT" panose="020B0502020104020203" pitchFamily="34" charset="0"/>
              </a:rPr>
              <a:t>: Ratio que refleja el múltiplo de adquisición sobre el EBITDA que genera la compañía anualmente.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a:solidFill>
                  <a:srgbClr val="767070"/>
                </a:solidFill>
                <a:latin typeface="Gill Sans MT" panose="020B0502020104020203" pitchFamily="34" charset="0"/>
              </a:rPr>
              <a:t>EV/SLS</a:t>
            </a:r>
            <a:r>
              <a:rPr lang="es-ES" sz="1800" b="0" i="0" u="none" strike="noStrike" baseline="0" dirty="0">
                <a:solidFill>
                  <a:srgbClr val="767070"/>
                </a:solidFill>
                <a:latin typeface="Gill Sans MT" panose="020B0502020104020203" pitchFamily="34" charset="0"/>
              </a:rPr>
              <a:t>: Ratio que refleja el múltiplo de adquisición sobre las ventas que genera la compañía anualmente.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a:solidFill>
                  <a:srgbClr val="767070"/>
                </a:solidFill>
                <a:latin typeface="Gill Sans MT" panose="020B0502020104020203" pitchFamily="34" charset="0"/>
              </a:rPr>
              <a:t>EV/Avg2 CF</a:t>
            </a:r>
            <a:r>
              <a:rPr lang="es-ES" sz="1800" b="0" i="0" u="none" strike="noStrike" baseline="0" dirty="0">
                <a:solidFill>
                  <a:srgbClr val="767070"/>
                </a:solidFill>
                <a:latin typeface="Gill Sans MT" panose="020B0502020104020203" pitchFamily="34" charset="0"/>
              </a:rPr>
              <a:t>: Ratio que refleja el múltiplo de adquisición sobre la caja que genera la compañía anualmente.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a:solidFill>
                  <a:srgbClr val="767070"/>
                </a:solidFill>
                <a:latin typeface="Gill Sans MT" panose="020B0502020104020203" pitchFamily="34" charset="0"/>
              </a:rPr>
              <a:t>EQ/EBITDA</a:t>
            </a:r>
            <a:r>
              <a:rPr lang="es-ES" sz="1800" b="0" i="0" u="none" strike="noStrike" baseline="0" dirty="0">
                <a:solidFill>
                  <a:srgbClr val="767070"/>
                </a:solidFill>
                <a:latin typeface="Gill Sans MT" panose="020B0502020104020203" pitchFamily="34" charset="0"/>
              </a:rPr>
              <a:t>: Ratio que refleja en cuantos años la compañía genera un EBITDA equivalente al capital invertido.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a:solidFill>
                  <a:srgbClr val="767070"/>
                </a:solidFill>
                <a:latin typeface="Gill Sans MT" panose="020B0502020104020203" pitchFamily="34" charset="0"/>
              </a:rPr>
              <a:t>EQ/Avg2 CF</a:t>
            </a:r>
            <a:r>
              <a:rPr lang="es-ES" sz="1800" b="0" i="0" u="none" strike="noStrike" baseline="0" dirty="0">
                <a:solidFill>
                  <a:srgbClr val="767070"/>
                </a:solidFill>
                <a:latin typeface="Gill Sans MT" panose="020B0502020104020203" pitchFamily="34" charset="0"/>
              </a:rPr>
              <a:t>: Ratio que refleja en cuantos años la compañía genera un flujo de caja equivalente al capital invertido. </a:t>
            </a:r>
          </a:p>
          <a:p>
            <a:endParaRPr lang="es-ES" sz="1800" b="0" i="0" u="none" strike="noStrike" baseline="0" dirty="0">
              <a:solidFill>
                <a:srgbClr val="767070"/>
              </a:solidFill>
              <a:latin typeface="Gill Sans MT" panose="020B0502020104020203" pitchFamily="34" charset="0"/>
            </a:endParaRPr>
          </a:p>
          <a:p>
            <a:r>
              <a:rPr lang="es-ES" sz="1800" b="1" i="0" u="none" strike="noStrike" baseline="0" dirty="0">
                <a:solidFill>
                  <a:srgbClr val="767070"/>
                </a:solidFill>
                <a:latin typeface="Gill Sans MT" panose="020B0502020104020203" pitchFamily="34" charset="0"/>
              </a:rPr>
              <a:t>Columnas relativas a fechas </a:t>
            </a:r>
            <a:endParaRPr lang="es-E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Searching</a:t>
            </a:r>
            <a:r>
              <a:rPr lang="es-ES" sz="1800" b="1"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Phase</a:t>
            </a:r>
            <a:r>
              <a:rPr lang="es-ES" sz="1800" b="1"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Investment</a:t>
            </a:r>
            <a:r>
              <a:rPr lang="es-ES" sz="1800" b="1" i="0" u="none" strike="noStrike" baseline="0" dirty="0">
                <a:solidFill>
                  <a:srgbClr val="767070"/>
                </a:solidFill>
                <a:latin typeface="Gill Sans MT" panose="020B0502020104020203" pitchFamily="34" charset="0"/>
              </a:rPr>
              <a:t> Date</a:t>
            </a:r>
            <a:r>
              <a:rPr lang="es-ES" sz="1800" b="0" i="0" u="none" strike="noStrike" baseline="0" dirty="0">
                <a:solidFill>
                  <a:srgbClr val="767070"/>
                </a:solidFill>
                <a:latin typeface="Gill Sans MT" panose="020B0502020104020203" pitchFamily="34" charset="0"/>
              </a:rPr>
              <a:t>: Fecha de inversión en la fase de búsqueda.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Starting</a:t>
            </a:r>
            <a:r>
              <a:rPr lang="es-ES" sz="1800" b="1"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search</a:t>
            </a:r>
            <a:r>
              <a:rPr lang="es-ES" sz="1800" b="1" i="0" u="none" strike="noStrike" baseline="0" dirty="0">
                <a:solidFill>
                  <a:srgbClr val="767070"/>
                </a:solidFill>
                <a:latin typeface="Gill Sans MT" panose="020B0502020104020203" pitchFamily="34" charset="0"/>
              </a:rPr>
              <a:t> date</a:t>
            </a:r>
            <a:r>
              <a:rPr lang="es-ES" sz="1800" b="0" i="0" u="none" strike="noStrike" baseline="0" dirty="0">
                <a:solidFill>
                  <a:srgbClr val="767070"/>
                </a:solidFill>
                <a:latin typeface="Gill Sans MT" panose="020B0502020104020203" pitchFamily="34" charset="0"/>
              </a:rPr>
              <a:t>: Fecha de inicio de la búsqueda.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Liquidation</a:t>
            </a:r>
            <a:r>
              <a:rPr lang="es-ES" sz="1800" b="1" i="0" u="none" strike="noStrike" baseline="0" dirty="0">
                <a:solidFill>
                  <a:srgbClr val="767070"/>
                </a:solidFill>
                <a:latin typeface="Gill Sans MT" panose="020B0502020104020203" pitchFamily="34" charset="0"/>
              </a:rPr>
              <a:t> Date</a:t>
            </a:r>
            <a:r>
              <a:rPr lang="es-ES" sz="1800" b="0" i="0" u="none" strike="noStrike" baseline="0" dirty="0">
                <a:solidFill>
                  <a:srgbClr val="767070"/>
                </a:solidFill>
                <a:latin typeface="Gill Sans MT" panose="020B0502020104020203" pitchFamily="34" charset="0"/>
              </a:rPr>
              <a:t>: Fecha de liquidación.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err="1">
                <a:solidFill>
                  <a:srgbClr val="767070"/>
                </a:solidFill>
                <a:latin typeface="Gill Sans MT" panose="020B0502020104020203" pitchFamily="34" charset="0"/>
              </a:rPr>
              <a:t>Acquisition</a:t>
            </a:r>
            <a:r>
              <a:rPr lang="es-ES" sz="1800" b="1" i="0" u="none" strike="noStrike" baseline="0" dirty="0">
                <a:solidFill>
                  <a:srgbClr val="767070"/>
                </a:solidFill>
                <a:latin typeface="Gill Sans MT" panose="020B0502020104020203" pitchFamily="34" charset="0"/>
              </a:rPr>
              <a:t> Date</a:t>
            </a:r>
            <a:r>
              <a:rPr lang="es-ES" sz="1800" b="0" i="0" u="none" strike="noStrike" baseline="0" dirty="0">
                <a:solidFill>
                  <a:srgbClr val="767070"/>
                </a:solidFill>
                <a:latin typeface="Gill Sans MT" panose="020B0502020104020203" pitchFamily="34" charset="0"/>
              </a:rPr>
              <a:t>: Fecha de adquisición. </a:t>
            </a:r>
          </a:p>
          <a:p>
            <a:r>
              <a:rPr lang="es-ES" sz="1800" b="0" i="0" u="none" strike="noStrike" baseline="0" dirty="0">
                <a:solidFill>
                  <a:srgbClr val="767070"/>
                </a:solidFill>
                <a:latin typeface="Gill Sans MT" panose="020B0502020104020203" pitchFamily="34" charset="0"/>
              </a:rPr>
              <a:t>• </a:t>
            </a:r>
            <a:r>
              <a:rPr lang="es-ES" sz="1800" b="1" i="0" u="none" strike="noStrike" baseline="0" dirty="0">
                <a:solidFill>
                  <a:srgbClr val="767070"/>
                </a:solidFill>
                <a:latin typeface="Gill Sans MT" panose="020B0502020104020203" pitchFamily="34" charset="0"/>
              </a:rPr>
              <a:t>Sale Date</a:t>
            </a:r>
            <a:r>
              <a:rPr lang="es-ES" sz="1800" b="0" i="0" u="none" strike="noStrike" baseline="0" dirty="0">
                <a:solidFill>
                  <a:srgbClr val="767070"/>
                </a:solidFill>
                <a:latin typeface="Gill Sans MT" panose="020B0502020104020203" pitchFamily="34" charset="0"/>
              </a:rPr>
              <a:t>: Fecha de venta. </a:t>
            </a:r>
          </a:p>
          <a:p>
            <a:endParaRPr lang="es-ES" dirty="0"/>
          </a:p>
        </p:txBody>
      </p:sp>
      <p:sp>
        <p:nvSpPr>
          <p:cNvPr id="4" name="Marcador de número de diapositiva 3">
            <a:extLst>
              <a:ext uri="{FF2B5EF4-FFF2-40B4-BE49-F238E27FC236}">
                <a16:creationId xmlns:a16="http://schemas.microsoft.com/office/drawing/2014/main" id="{AF493942-8F90-4FD9-2DC2-FCBA9CCEFA2F}"/>
              </a:ext>
            </a:extLst>
          </p:cNvPr>
          <p:cNvSpPr>
            <a:spLocks noGrp="1"/>
          </p:cNvSpPr>
          <p:nvPr>
            <p:ph type="sldNum" sz="quarter" idx="5"/>
          </p:nvPr>
        </p:nvSpPr>
        <p:spPr/>
        <p:txBody>
          <a:bodyPr/>
          <a:lstStyle/>
          <a:p>
            <a:fld id="{D1EDED71-860A-4FC5-9092-7AECB9311D28}" type="slidenum">
              <a:rPr lang="es-ES" smtClean="0"/>
              <a:t>5</a:t>
            </a:fld>
            <a:endParaRPr lang="es-ES"/>
          </a:p>
        </p:txBody>
      </p:sp>
    </p:spTree>
    <p:extLst>
      <p:ext uri="{BB962C8B-B14F-4D97-AF65-F5344CB8AC3E}">
        <p14:creationId xmlns:p14="http://schemas.microsoft.com/office/powerpoint/2010/main" val="266143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26C2-D030-0211-A9D3-5680FE5FF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EF2EC-4951-7BC7-4F34-B30F8FF67D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E976F5-4473-C7E4-7E9A-9CEBF573CF97}"/>
              </a:ext>
            </a:extLst>
          </p:cNvPr>
          <p:cNvSpPr>
            <a:spLocks noGrp="1"/>
          </p:cNvSpPr>
          <p:nvPr>
            <p:ph type="body" idx="1"/>
          </p:nvPr>
        </p:nvSpPr>
        <p:spPr/>
        <p:txBody>
          <a:bodyPr/>
          <a:lstStyle/>
          <a:p>
            <a:r>
              <a:rPr lang="es-ES" sz="1800" b="0" i="0" u="none" strike="noStrike" baseline="0" dirty="0">
                <a:solidFill>
                  <a:srgbClr val="767070"/>
                </a:solidFill>
                <a:latin typeface="Gill Sans MT" panose="020B0502020104020203" pitchFamily="34" charset="0"/>
              </a:rPr>
              <a:t>Tras el análisis preliminar, obtuvimos una mayor claridad sobre cómo afrontar la evaluación de la hipótesis. Decidimos utilizar cuatro indicadores clave para evaluar si las inversiones en España han sido buenas y continúan siéndolo potencialmente. Estos indicadores permiten medir el desempeño financiero y comparar las inversiones en España con las del resto del mundo. </a:t>
            </a:r>
          </a:p>
          <a:p>
            <a:r>
              <a:rPr lang="en-US" sz="1800" b="1" i="0" u="none" strike="noStrike" baseline="0" dirty="0" err="1">
                <a:solidFill>
                  <a:srgbClr val="767070"/>
                </a:solidFill>
                <a:latin typeface="Gill Sans MT" panose="020B0502020104020203" pitchFamily="34" charset="0"/>
              </a:rPr>
              <a:t>Indicador</a:t>
            </a:r>
            <a:r>
              <a:rPr lang="en-US" sz="1800" b="1" i="0" u="none" strike="noStrike" baseline="0" dirty="0">
                <a:solidFill>
                  <a:srgbClr val="767070"/>
                </a:solidFill>
                <a:latin typeface="Gill Sans MT" panose="020B0502020104020203" pitchFamily="34" charset="0"/>
              </a:rPr>
              <a:t> 1: MOIC (Multiple on Invested Capital) </a:t>
            </a:r>
            <a:endParaRPr lang="en-U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El MOIC representa el múltiplo sobre el capital invertido, es decir, la cantidad generada por cada unidad de inversión inicial. Es un indicador esencial para evaluar el rendimiento absoluto de las inversiones. </a:t>
            </a:r>
          </a:p>
          <a:p>
            <a:r>
              <a:rPr lang="en-US" sz="1800" b="1" i="0" u="none" strike="noStrike" baseline="0" dirty="0" err="1">
                <a:solidFill>
                  <a:srgbClr val="767070"/>
                </a:solidFill>
                <a:latin typeface="Gill Sans MT" panose="020B0502020104020203" pitchFamily="34" charset="0"/>
              </a:rPr>
              <a:t>Indicador</a:t>
            </a:r>
            <a:r>
              <a:rPr lang="en-US" sz="1800" b="1" i="0" u="none" strike="noStrike" baseline="0" dirty="0">
                <a:solidFill>
                  <a:srgbClr val="767070"/>
                </a:solidFill>
                <a:latin typeface="Gill Sans MT" panose="020B0502020104020203" pitchFamily="34" charset="0"/>
              </a:rPr>
              <a:t> 2: IRR (Internal Rate of Return) </a:t>
            </a:r>
            <a:endParaRPr lang="en-U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El IRR mide la tasa de rendimiento interna ajustada al tiempo. Este indicador es relevante porque: </a:t>
            </a:r>
          </a:p>
          <a:p>
            <a:r>
              <a:rPr lang="es-ES" sz="1800" b="0" i="0" u="none" strike="noStrike" baseline="0" dirty="0">
                <a:solidFill>
                  <a:srgbClr val="767070"/>
                </a:solidFill>
                <a:latin typeface="Gill Sans MT" panose="020B0502020104020203" pitchFamily="34" charset="0"/>
              </a:rPr>
              <a:t>• Permite comparar inversiones con diferentes horizontes temporales. </a:t>
            </a:r>
          </a:p>
          <a:p>
            <a:r>
              <a:rPr lang="es-ES" sz="1800" b="0" i="0" u="none" strike="noStrike" baseline="0" dirty="0">
                <a:solidFill>
                  <a:srgbClr val="767070"/>
                </a:solidFill>
                <a:latin typeface="Gill Sans MT" panose="020B0502020104020203" pitchFamily="34" charset="0"/>
              </a:rPr>
              <a:t>• Ayuda a identificar la eficiencia temporal en la generación de retornos. </a:t>
            </a:r>
          </a:p>
          <a:p>
            <a:r>
              <a:rPr lang="es-ES" sz="1800" b="1" i="0" u="none" strike="noStrike" baseline="0" dirty="0">
                <a:solidFill>
                  <a:srgbClr val="767070"/>
                </a:solidFill>
                <a:latin typeface="Gill Sans MT" panose="020B0502020104020203" pitchFamily="34" charset="0"/>
              </a:rPr>
              <a:t>Indicador 3: Ratios Financieros (EV/ y EQ/) </a:t>
            </a:r>
            <a:endParaRPr lang="es-E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Los ratios financieros, como EV/EBITDA y EQ/Avg2 CF, son fundamentales para valorar el tiempo que tardará la compañía en devolver el retorno esperado a los inversores, siendo una métrica sencilla pero efectiva de lo “barata” que ha sido adquirida una compañía. </a:t>
            </a:r>
          </a:p>
          <a:p>
            <a:r>
              <a:rPr lang="es-ES" sz="1800" b="1" i="0" u="none" strike="noStrike" baseline="0" dirty="0">
                <a:solidFill>
                  <a:srgbClr val="767070"/>
                </a:solidFill>
                <a:latin typeface="Gill Sans MT" panose="020B0502020104020203" pitchFamily="34" charset="0"/>
              </a:rPr>
              <a:t>Indicador 4: Porcentaje de Liquidaciones sin retornos </a:t>
            </a:r>
            <a:endParaRPr lang="es-ES" sz="1800" b="0" i="0" u="none" strike="noStrike" baseline="0" dirty="0">
              <a:solidFill>
                <a:srgbClr val="767070"/>
              </a:solidFill>
              <a:latin typeface="Gill Sans MT" panose="020B0502020104020203" pitchFamily="34" charset="0"/>
            </a:endParaRPr>
          </a:p>
          <a:p>
            <a:r>
              <a:rPr lang="es-ES" sz="1800" b="0" i="0" u="none" strike="noStrike" baseline="0" dirty="0">
                <a:solidFill>
                  <a:srgbClr val="767070"/>
                </a:solidFill>
                <a:latin typeface="Gill Sans MT" panose="020B0502020104020203" pitchFamily="34" charset="0"/>
              </a:rPr>
              <a:t>Este indicador mide la proporción de inversiones que han resultado en una pérdida total de capital, respecto del total de inversiones realizadas en una región. Es crucial porque: </a:t>
            </a:r>
          </a:p>
          <a:p>
            <a:r>
              <a:rPr lang="es-ES" sz="1800" b="0" i="0" u="none" strike="noStrike" baseline="0" dirty="0">
                <a:solidFill>
                  <a:srgbClr val="767070"/>
                </a:solidFill>
                <a:latin typeface="Gill Sans MT" panose="020B0502020104020203" pitchFamily="34" charset="0"/>
              </a:rPr>
              <a:t>• Permite evaluar el perfil de riesgo de las inversiones en distintas regiones. </a:t>
            </a:r>
          </a:p>
          <a:p>
            <a:r>
              <a:rPr lang="es-ES" sz="1800" b="0" i="0" u="none" strike="noStrike" baseline="0" dirty="0">
                <a:solidFill>
                  <a:srgbClr val="767070"/>
                </a:solidFill>
                <a:latin typeface="Gill Sans MT" panose="020B0502020104020203" pitchFamily="34" charset="0"/>
              </a:rPr>
              <a:t>• Comparar este porcentaje entre España y otras regiones proporciona información sobre la estabilidad relativa del mercado español. </a:t>
            </a:r>
          </a:p>
          <a:p>
            <a:endParaRPr lang="es-ES" dirty="0"/>
          </a:p>
        </p:txBody>
      </p:sp>
      <p:sp>
        <p:nvSpPr>
          <p:cNvPr id="4" name="Marcador de número de diapositiva 3">
            <a:extLst>
              <a:ext uri="{FF2B5EF4-FFF2-40B4-BE49-F238E27FC236}">
                <a16:creationId xmlns:a16="http://schemas.microsoft.com/office/drawing/2014/main" id="{AF493942-8F90-4FD9-2DC2-FCBA9CCEFA2F}"/>
              </a:ext>
            </a:extLst>
          </p:cNvPr>
          <p:cNvSpPr>
            <a:spLocks noGrp="1"/>
          </p:cNvSpPr>
          <p:nvPr>
            <p:ph type="sldNum" sz="quarter" idx="5"/>
          </p:nvPr>
        </p:nvSpPr>
        <p:spPr/>
        <p:txBody>
          <a:bodyPr/>
          <a:lstStyle/>
          <a:p>
            <a:fld id="{D1EDED71-860A-4FC5-9092-7AECB9311D28}" type="slidenum">
              <a:rPr lang="es-ES" smtClean="0"/>
              <a:t>6</a:t>
            </a:fld>
            <a:endParaRPr lang="es-ES"/>
          </a:p>
        </p:txBody>
      </p:sp>
    </p:spTree>
    <p:extLst>
      <p:ext uri="{BB962C8B-B14F-4D97-AF65-F5344CB8AC3E}">
        <p14:creationId xmlns:p14="http://schemas.microsoft.com/office/powerpoint/2010/main" val="1220701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26C2-D030-0211-A9D3-5680FE5FF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EF2EC-4951-7BC7-4F34-B30F8FF67D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E976F5-4473-C7E4-7E9A-9CEBF573CF97}"/>
              </a:ext>
            </a:extLst>
          </p:cNvPr>
          <p:cNvSpPr>
            <a:spLocks noGrp="1"/>
          </p:cNvSpPr>
          <p:nvPr>
            <p:ph type="body" idx="1"/>
          </p:nvPr>
        </p:nvSpPr>
        <p:spPr/>
        <p:txBody>
          <a:bodyPr/>
          <a:lstStyle/>
          <a:p>
            <a:r>
              <a:rPr lang="es-ES" sz="1800" b="0" i="0" u="none" strike="noStrike" baseline="0" dirty="0">
                <a:solidFill>
                  <a:srgbClr val="767070"/>
                </a:solidFill>
                <a:latin typeface="Gill Sans MT" panose="020B0502020104020203" pitchFamily="34" charset="0"/>
              </a:rPr>
              <a:t>Tras el procesado de datos, se han obtenido los siguientes gráficos a partir de las inversiones realizadas que han obtenido algún tipo de rendimiento positivo: </a:t>
            </a:r>
          </a:p>
          <a:p>
            <a:r>
              <a:rPr lang="es-ES" sz="1800" b="0" i="0" u="none" strike="noStrike" baseline="0" dirty="0">
                <a:solidFill>
                  <a:srgbClr val="767070"/>
                </a:solidFill>
                <a:latin typeface="Gill Sans MT" panose="020B0502020104020203" pitchFamily="34" charset="0"/>
              </a:rPr>
              <a:t>Los resultados indican que España ha obtenido, al menos por el momento, un mejor retorno en MOIC (o al menos, uno comparable) respecto del resto de geografías. No obstante, estos resultados deben interpretarse con precaución, dada la escasez de inversiones realizadas con retorno positivo, y el sesgo introducido por el retorno del </a:t>
            </a:r>
            <a:r>
              <a:rPr lang="es-ES" sz="1800" b="0" i="0" u="none" strike="noStrike" baseline="0" dirty="0" err="1">
                <a:solidFill>
                  <a:srgbClr val="767070"/>
                </a:solidFill>
                <a:latin typeface="Gill Sans MT" panose="020B0502020104020203" pitchFamily="34" charset="0"/>
              </a:rPr>
              <a:t>Stepped</a:t>
            </a:r>
            <a:r>
              <a:rPr lang="es-ES" sz="1800" b="0" i="0" u="none" strike="noStrike" baseline="0" dirty="0">
                <a:solidFill>
                  <a:srgbClr val="767070"/>
                </a:solidFill>
                <a:latin typeface="Gill Sans MT" panose="020B0502020104020203" pitchFamily="34" charset="0"/>
              </a:rPr>
              <a:t>-Up Capital en las inversiones en las que no se han participado, que son mucho más numerosas en la etapa actual y más en un mercado más desarrollado como España.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1" u="none" strike="noStrike" baseline="0" dirty="0">
                <a:solidFill>
                  <a:srgbClr val="767070"/>
                </a:solidFill>
                <a:latin typeface="Gill Sans MT" panose="020B0502020104020203" pitchFamily="34" charset="0"/>
              </a:rPr>
              <a:t>En las inversiones en </a:t>
            </a:r>
            <a:r>
              <a:rPr lang="es-ES" sz="1200" b="0" i="1" u="none" strike="noStrike" baseline="0" dirty="0" err="1">
                <a:solidFill>
                  <a:srgbClr val="767070"/>
                </a:solidFill>
                <a:latin typeface="Gill Sans MT" panose="020B0502020104020203" pitchFamily="34" charset="0"/>
              </a:rPr>
              <a:t>Search</a:t>
            </a:r>
            <a:r>
              <a:rPr lang="es-ES" sz="1200" b="0" i="1" u="none" strike="noStrike" baseline="0" dirty="0">
                <a:solidFill>
                  <a:srgbClr val="767070"/>
                </a:solidFill>
                <a:latin typeface="Gill Sans MT" panose="020B0502020104020203" pitchFamily="34" charset="0"/>
              </a:rPr>
              <a:t> </a:t>
            </a:r>
            <a:r>
              <a:rPr lang="es-ES" sz="1200" b="0" i="1" u="none" strike="noStrike" baseline="0" dirty="0" err="1">
                <a:solidFill>
                  <a:srgbClr val="767070"/>
                </a:solidFill>
                <a:latin typeface="Gill Sans MT" panose="020B0502020104020203" pitchFamily="34" charset="0"/>
              </a:rPr>
              <a:t>Funds</a:t>
            </a:r>
            <a:r>
              <a:rPr lang="es-ES" sz="1200" b="0" i="1" u="none" strike="noStrike" baseline="0" dirty="0">
                <a:solidFill>
                  <a:srgbClr val="767070"/>
                </a:solidFill>
                <a:latin typeface="Gill Sans MT" panose="020B0502020104020203" pitchFamily="34" charset="0"/>
              </a:rPr>
              <a:t>, tradicionalmente se establece un retorno para aquellos inversores que, habiendo participado en la fase de búsqueda, no participen en la adquisición. Si la adquisición es exitosa, los inversores que participan en la adquisición devuelven a los inversores salientes el capital invertido más un 50% (el </a:t>
            </a:r>
            <a:r>
              <a:rPr lang="es-ES" sz="1200" b="0" i="1" u="none" strike="noStrike" baseline="0" dirty="0" err="1">
                <a:solidFill>
                  <a:srgbClr val="767070"/>
                </a:solidFill>
                <a:latin typeface="Gill Sans MT" panose="020B0502020104020203" pitchFamily="34" charset="0"/>
              </a:rPr>
              <a:t>Stepped</a:t>
            </a:r>
            <a:r>
              <a:rPr lang="es-ES" sz="1200" b="0" i="1" u="none" strike="noStrike" baseline="0" dirty="0">
                <a:solidFill>
                  <a:srgbClr val="767070"/>
                </a:solidFill>
                <a:latin typeface="Gill Sans MT" panose="020B0502020104020203" pitchFamily="34" charset="0"/>
              </a:rPr>
              <a:t>-Up Capital), lo que supone un MOIC de 1,5</a:t>
            </a:r>
            <a:endParaRPr lang="es-ES" dirty="0"/>
          </a:p>
          <a:p>
            <a:endParaRPr lang="es-ES" dirty="0"/>
          </a:p>
        </p:txBody>
      </p:sp>
      <p:sp>
        <p:nvSpPr>
          <p:cNvPr id="4" name="Marcador de número de diapositiva 3">
            <a:extLst>
              <a:ext uri="{FF2B5EF4-FFF2-40B4-BE49-F238E27FC236}">
                <a16:creationId xmlns:a16="http://schemas.microsoft.com/office/drawing/2014/main" id="{AF493942-8F90-4FD9-2DC2-FCBA9CCEFA2F}"/>
              </a:ext>
            </a:extLst>
          </p:cNvPr>
          <p:cNvSpPr>
            <a:spLocks noGrp="1"/>
          </p:cNvSpPr>
          <p:nvPr>
            <p:ph type="sldNum" sz="quarter" idx="5"/>
          </p:nvPr>
        </p:nvSpPr>
        <p:spPr/>
        <p:txBody>
          <a:bodyPr/>
          <a:lstStyle/>
          <a:p>
            <a:fld id="{D1EDED71-860A-4FC5-9092-7AECB9311D28}" type="slidenum">
              <a:rPr lang="es-ES" smtClean="0"/>
              <a:t>7</a:t>
            </a:fld>
            <a:endParaRPr lang="es-ES"/>
          </a:p>
        </p:txBody>
      </p:sp>
    </p:spTree>
    <p:extLst>
      <p:ext uri="{BB962C8B-B14F-4D97-AF65-F5344CB8AC3E}">
        <p14:creationId xmlns:p14="http://schemas.microsoft.com/office/powerpoint/2010/main" val="4089464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26C2-D030-0211-A9D3-5680FE5FF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EF2EC-4951-7BC7-4F34-B30F8FF67D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E976F5-4473-C7E4-7E9A-9CEBF573CF97}"/>
              </a:ext>
            </a:extLst>
          </p:cNvPr>
          <p:cNvSpPr>
            <a:spLocks noGrp="1"/>
          </p:cNvSpPr>
          <p:nvPr>
            <p:ph type="body" idx="1"/>
          </p:nvPr>
        </p:nvSpPr>
        <p:spPr/>
        <p:txBody>
          <a:bodyPr/>
          <a:lstStyle/>
          <a:p>
            <a:r>
              <a:rPr lang="es-ES" sz="1800" b="0" i="0" u="none" strike="noStrike" baseline="0" dirty="0">
                <a:solidFill>
                  <a:srgbClr val="767070"/>
                </a:solidFill>
                <a:latin typeface="Gill Sans MT" panose="020B0502020104020203" pitchFamily="34" charset="0"/>
              </a:rPr>
              <a:t>Tras el procesado de datos, se han obtenido los siguientes gráficos a partir de las inversiones realizadas que han obtenido algún tipo de rendimiento positivo </a:t>
            </a:r>
          </a:p>
          <a:p>
            <a:r>
              <a:rPr lang="es-ES" sz="1800" b="0" i="0" u="none" strike="noStrike" baseline="0" dirty="0">
                <a:solidFill>
                  <a:srgbClr val="767070"/>
                </a:solidFill>
                <a:latin typeface="Gill Sans MT" panose="020B0502020104020203" pitchFamily="34" charset="0"/>
              </a:rPr>
              <a:t>En términos de IRR, se observa que el retorno está muy sesgado por el </a:t>
            </a:r>
            <a:r>
              <a:rPr lang="es-ES" sz="1800" b="0" i="0" u="none" strike="noStrike" baseline="0" dirty="0" err="1">
                <a:solidFill>
                  <a:srgbClr val="767070"/>
                </a:solidFill>
                <a:latin typeface="Gill Sans MT" panose="020B0502020104020203" pitchFamily="34" charset="0"/>
              </a:rPr>
              <a:t>Stepped</a:t>
            </a:r>
            <a:r>
              <a:rPr lang="es-ES" sz="1800" b="0" i="0" u="none" strike="noStrike" baseline="0" dirty="0">
                <a:solidFill>
                  <a:srgbClr val="767070"/>
                </a:solidFill>
                <a:latin typeface="Gill Sans MT" panose="020B0502020104020203" pitchFamily="34" charset="0"/>
              </a:rPr>
              <a:t>-Up Capital, siendo los IRR más elevados los correspondientes a las ventas exitosas realizadas (que solo son cuatro en la etapa actual). Se observa la presencia de un </a:t>
            </a:r>
            <a:r>
              <a:rPr lang="es-ES" sz="1800" b="0" i="0" u="none" strike="noStrike" baseline="0" dirty="0" err="1">
                <a:solidFill>
                  <a:srgbClr val="767070"/>
                </a:solidFill>
                <a:latin typeface="Gill Sans MT" panose="020B0502020104020203" pitchFamily="34" charset="0"/>
              </a:rPr>
              <a:t>outlier</a:t>
            </a:r>
            <a:r>
              <a:rPr lang="es-ES" sz="1800" b="0" i="0" u="none" strike="noStrike" baseline="0" dirty="0">
                <a:solidFill>
                  <a:srgbClr val="767070"/>
                </a:solidFill>
                <a:latin typeface="Gill Sans MT" panose="020B0502020104020203" pitchFamily="34" charset="0"/>
              </a:rPr>
              <a:t>, probablemente por la introducción de un dato incorrecto. </a:t>
            </a:r>
          </a:p>
          <a:p>
            <a:r>
              <a:rPr lang="es-ES" sz="1800" b="0" i="0" u="none" strike="noStrike" baseline="0" dirty="0">
                <a:solidFill>
                  <a:srgbClr val="767070"/>
                </a:solidFill>
                <a:latin typeface="Gill Sans MT" panose="020B0502020104020203" pitchFamily="34" charset="0"/>
              </a:rPr>
              <a:t>Hay que tener en cuenta que, </a:t>
            </a:r>
            <a:r>
              <a:rPr lang="es-ES" sz="1800" b="0" i="1" u="none" strike="noStrike" baseline="0" dirty="0">
                <a:solidFill>
                  <a:srgbClr val="767070"/>
                </a:solidFill>
                <a:latin typeface="Gill Sans MT" panose="020B0502020104020203" pitchFamily="34" charset="0"/>
              </a:rPr>
              <a:t>suponiendo una fase de búsqueda inferior a dos años, el </a:t>
            </a:r>
            <a:r>
              <a:rPr lang="es-ES" sz="1800" b="0" i="1" u="none" strike="noStrike" baseline="0" dirty="0" err="1">
                <a:solidFill>
                  <a:srgbClr val="767070"/>
                </a:solidFill>
                <a:latin typeface="Gill Sans MT" panose="020B0502020104020203" pitchFamily="34" charset="0"/>
              </a:rPr>
              <a:t>Stepped</a:t>
            </a:r>
            <a:r>
              <a:rPr lang="es-ES" sz="1800" b="0" i="1" u="none" strike="noStrike" baseline="0" dirty="0">
                <a:solidFill>
                  <a:srgbClr val="767070"/>
                </a:solidFill>
                <a:latin typeface="Gill Sans MT" panose="020B0502020104020203" pitchFamily="34" charset="0"/>
              </a:rPr>
              <a:t>-Up capital supone una TIR superior a un 20%. </a:t>
            </a:r>
            <a:endParaRPr lang="es-ES" sz="1800" b="0" i="0" u="none" strike="noStrike" baseline="0" dirty="0">
              <a:solidFill>
                <a:srgbClr val="767070"/>
              </a:solidFill>
              <a:latin typeface="Gill Sans MT" panose="020B0502020104020203" pitchFamily="34" charset="0"/>
            </a:endParaRPr>
          </a:p>
        </p:txBody>
      </p:sp>
      <p:sp>
        <p:nvSpPr>
          <p:cNvPr id="4" name="Marcador de número de diapositiva 3">
            <a:extLst>
              <a:ext uri="{FF2B5EF4-FFF2-40B4-BE49-F238E27FC236}">
                <a16:creationId xmlns:a16="http://schemas.microsoft.com/office/drawing/2014/main" id="{AF493942-8F90-4FD9-2DC2-FCBA9CCEFA2F}"/>
              </a:ext>
            </a:extLst>
          </p:cNvPr>
          <p:cNvSpPr>
            <a:spLocks noGrp="1"/>
          </p:cNvSpPr>
          <p:nvPr>
            <p:ph type="sldNum" sz="quarter" idx="5"/>
          </p:nvPr>
        </p:nvSpPr>
        <p:spPr/>
        <p:txBody>
          <a:bodyPr/>
          <a:lstStyle/>
          <a:p>
            <a:fld id="{D1EDED71-860A-4FC5-9092-7AECB9311D28}" type="slidenum">
              <a:rPr lang="es-ES" smtClean="0"/>
              <a:t>8</a:t>
            </a:fld>
            <a:endParaRPr lang="es-ES"/>
          </a:p>
        </p:txBody>
      </p:sp>
    </p:spTree>
    <p:extLst>
      <p:ext uri="{BB962C8B-B14F-4D97-AF65-F5344CB8AC3E}">
        <p14:creationId xmlns:p14="http://schemas.microsoft.com/office/powerpoint/2010/main" val="335139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F26C2-D030-0211-A9D3-5680FE5FF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5EF2EC-4951-7BC7-4F34-B30F8FF67D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4E976F5-4473-C7E4-7E9A-9CEBF573CF97}"/>
              </a:ext>
            </a:extLst>
          </p:cNvPr>
          <p:cNvSpPr>
            <a:spLocks noGrp="1"/>
          </p:cNvSpPr>
          <p:nvPr>
            <p:ph type="body" idx="1"/>
          </p:nvPr>
        </p:nvSpPr>
        <p:spPr/>
        <p:txBody>
          <a:bodyPr/>
          <a:lstStyle/>
          <a:p>
            <a:r>
              <a:rPr lang="es-ES" sz="1800" b="0" i="0" u="none" strike="noStrike" baseline="0" dirty="0">
                <a:solidFill>
                  <a:srgbClr val="767070"/>
                </a:solidFill>
                <a:latin typeface="Gill Sans MT" panose="020B0502020104020203" pitchFamily="34" charset="0"/>
              </a:rPr>
              <a:t>Tras el procesado de datos, se han obtenido los siguientes gráficos a partir de las inversiones tanto realizadas, como no realizadas, como en proceso de adquisición, analizando tanto (i) los datos históricos, como (</a:t>
            </a:r>
            <a:r>
              <a:rPr lang="es-ES" sz="1800" b="0" i="0" u="none" strike="noStrike" baseline="0" dirty="0" err="1">
                <a:solidFill>
                  <a:srgbClr val="767070"/>
                </a:solidFill>
                <a:latin typeface="Gill Sans MT" panose="020B0502020104020203" pitchFamily="34" charset="0"/>
              </a:rPr>
              <a:t>ii</a:t>
            </a:r>
            <a:r>
              <a:rPr lang="es-ES" sz="1800" b="0" i="0" u="none" strike="noStrike" baseline="0" dirty="0">
                <a:solidFill>
                  <a:srgbClr val="767070"/>
                </a:solidFill>
                <a:latin typeface="Gill Sans MT" panose="020B0502020104020203" pitchFamily="34" charset="0"/>
              </a:rPr>
              <a:t>) los datos del pipeline actual de inversiones potenciales.</a:t>
            </a:r>
          </a:p>
          <a:p>
            <a:r>
              <a:rPr lang="es-ES" sz="1800" b="0" i="0" u="none" strike="noStrike" baseline="0" dirty="0">
                <a:solidFill>
                  <a:srgbClr val="767070"/>
                </a:solidFill>
                <a:latin typeface="Gill Sans MT" panose="020B0502020104020203" pitchFamily="34" charset="0"/>
              </a:rPr>
              <a:t>Los gráficos muestran claramente que las inversiones en España, y especialmente las que se encuentran en fase de evaluación, tienen mejores indicadores financieros que las que se realizan en el resto de zonas geográficas, apoyando nuestra hipótesis inicial. </a:t>
            </a:r>
            <a:endParaRPr lang="es-ES" dirty="0"/>
          </a:p>
        </p:txBody>
      </p:sp>
      <p:sp>
        <p:nvSpPr>
          <p:cNvPr id="4" name="Marcador de número de diapositiva 3">
            <a:extLst>
              <a:ext uri="{FF2B5EF4-FFF2-40B4-BE49-F238E27FC236}">
                <a16:creationId xmlns:a16="http://schemas.microsoft.com/office/drawing/2014/main" id="{AF493942-8F90-4FD9-2DC2-FCBA9CCEFA2F}"/>
              </a:ext>
            </a:extLst>
          </p:cNvPr>
          <p:cNvSpPr>
            <a:spLocks noGrp="1"/>
          </p:cNvSpPr>
          <p:nvPr>
            <p:ph type="sldNum" sz="quarter" idx="5"/>
          </p:nvPr>
        </p:nvSpPr>
        <p:spPr/>
        <p:txBody>
          <a:bodyPr/>
          <a:lstStyle/>
          <a:p>
            <a:fld id="{D1EDED71-860A-4FC5-9092-7AECB9311D28}" type="slidenum">
              <a:rPr lang="es-ES" smtClean="0"/>
              <a:t>9</a:t>
            </a:fld>
            <a:endParaRPr lang="es-ES"/>
          </a:p>
        </p:txBody>
      </p:sp>
    </p:spTree>
    <p:extLst>
      <p:ext uri="{BB962C8B-B14F-4D97-AF65-F5344CB8AC3E}">
        <p14:creationId xmlns:p14="http://schemas.microsoft.com/office/powerpoint/2010/main" val="3313275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12/18/2024</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1615411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12/18/2024</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1635682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12/18/2024</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728206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12/18/2024</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80850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12/18/2024</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3395024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12/18/2024</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855862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12/18/2024</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3366248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12/18/2024</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658329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12/18/2024</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313781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12/18/2024</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1100377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12/18/2024</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825272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12/18/2024</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2077116952"/>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29" r:id="rId6"/>
    <p:sldLayoutId id="2147483734" r:id="rId7"/>
    <p:sldLayoutId id="2147483730" r:id="rId8"/>
    <p:sldLayoutId id="2147483731" r:id="rId9"/>
    <p:sldLayoutId id="2147483732"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10.xml"/><Relationship Id="rId9"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3.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7.xml"/><Relationship Id="rId9" Type="http://schemas.openxmlformats.org/officeDocument/2006/relationships/image" Target="../media/image12.emf"/></Relationships>
</file>

<file path=ppt/slides/_rels/slide8.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8.xml"/><Relationship Id="rId9" Type="http://schemas.openxmlformats.org/officeDocument/2006/relationships/image" Target="../media/image15.emf"/></Relationships>
</file>

<file path=ppt/slides/_rels/slide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2.xml"/><Relationship Id="rId7" Type="http://schemas.openxmlformats.org/officeDocument/2006/relationships/image" Target="../media/image16.emf"/><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4.jpeg"/><Relationship Id="rId5" Type="http://schemas.openxmlformats.org/officeDocument/2006/relationships/image" Target="../media/image2.jpeg"/><Relationship Id="rId4" Type="http://schemas.openxmlformats.org/officeDocument/2006/relationships/notesSlide" Target="../notesSlides/notesSlide9.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D0F373B-F996-03DB-9819-2B1B54E3C6E7}"/>
              </a:ext>
            </a:extLst>
          </p:cNvPr>
          <p:cNvSpPr>
            <a:spLocks noGrp="1"/>
          </p:cNvSpPr>
          <p:nvPr>
            <p:ph type="ctrTitle"/>
          </p:nvPr>
        </p:nvSpPr>
        <p:spPr>
          <a:xfrm>
            <a:off x="363648" y="542925"/>
            <a:ext cx="3505200" cy="3209297"/>
          </a:xfrm>
        </p:spPr>
        <p:txBody>
          <a:bodyPr>
            <a:noAutofit/>
          </a:bodyPr>
          <a:lstStyle/>
          <a:p>
            <a:pPr algn="l"/>
            <a:r>
              <a:rPr lang="es-ES" sz="3600" b="1" dirty="0">
                <a:latin typeface="Abadi Extra Light" panose="020B0204020104020204" pitchFamily="34" charset="0"/>
              </a:rPr>
              <a:t>Inversiones en </a:t>
            </a:r>
            <a:r>
              <a:rPr lang="es-ES" sz="3600" b="1" dirty="0" err="1">
                <a:latin typeface="Abadi Extra Light" panose="020B0204020104020204" pitchFamily="34" charset="0"/>
              </a:rPr>
              <a:t>Search</a:t>
            </a:r>
            <a:r>
              <a:rPr lang="es-ES" sz="3600" b="1" dirty="0">
                <a:latin typeface="Abadi Extra Light" panose="020B0204020104020204" pitchFamily="34" charset="0"/>
              </a:rPr>
              <a:t> </a:t>
            </a:r>
            <a:r>
              <a:rPr lang="es-ES" sz="3600" b="1" dirty="0" err="1">
                <a:latin typeface="Abadi Extra Light" panose="020B0204020104020204" pitchFamily="34" charset="0"/>
              </a:rPr>
              <a:t>Funds</a:t>
            </a:r>
            <a:r>
              <a:rPr lang="es-ES" sz="3600" b="1" dirty="0">
                <a:latin typeface="Abadi Extra Light" panose="020B0204020104020204" pitchFamily="34" charset="0"/>
              </a:rPr>
              <a:t> – Análisis </a:t>
            </a:r>
            <a:r>
              <a:rPr lang="es-ES" sz="3600" b="1" dirty="0" err="1">
                <a:latin typeface="Abadi Extra Light" panose="020B0204020104020204" pitchFamily="34" charset="0"/>
              </a:rPr>
              <a:t>estrategico</a:t>
            </a:r>
            <a:br>
              <a:rPr lang="es-ES" sz="4000" dirty="0"/>
            </a:br>
            <a:r>
              <a:rPr lang="es-ES" sz="4000" dirty="0"/>
              <a:t>----------------------</a:t>
            </a:r>
            <a:br>
              <a:rPr lang="es-ES" sz="4000" dirty="0"/>
            </a:br>
            <a:r>
              <a:rPr lang="es-ES" sz="2400" dirty="0"/>
              <a:t>¿Es el criterio geográfico actual el más adecuado?</a:t>
            </a:r>
          </a:p>
        </p:txBody>
      </p:sp>
      <p:sp>
        <p:nvSpPr>
          <p:cNvPr id="3" name="Subtítulo 2">
            <a:extLst>
              <a:ext uri="{FF2B5EF4-FFF2-40B4-BE49-F238E27FC236}">
                <a16:creationId xmlns:a16="http://schemas.microsoft.com/office/drawing/2014/main" id="{442089FD-AA15-4A58-298F-388184824186}"/>
              </a:ext>
            </a:extLst>
          </p:cNvPr>
          <p:cNvSpPr>
            <a:spLocks noGrp="1"/>
          </p:cNvSpPr>
          <p:nvPr>
            <p:ph type="subTitle" idx="1"/>
          </p:nvPr>
        </p:nvSpPr>
        <p:spPr>
          <a:xfrm>
            <a:off x="363648" y="3990243"/>
            <a:ext cx="2952749" cy="1314867"/>
          </a:xfrm>
        </p:spPr>
        <p:txBody>
          <a:bodyPr>
            <a:normAutofit/>
          </a:bodyPr>
          <a:lstStyle/>
          <a:p>
            <a:r>
              <a:rPr lang="es-ES" sz="2000" dirty="0"/>
              <a:t>Análisis por:</a:t>
            </a:r>
            <a:endParaRPr lang="es-ES" sz="2000" b="1" dirty="0"/>
          </a:p>
          <a:p>
            <a:r>
              <a:rPr lang="es-ES" sz="2000" b="1" dirty="0"/>
              <a:t>Juan Moreno Borrallo</a:t>
            </a:r>
          </a:p>
        </p:txBody>
      </p:sp>
      <p:pic>
        <p:nvPicPr>
          <p:cNvPr id="4" name="Picture 3" descr="Una bombilla multicolor con iconos de empresa">
            <a:extLst>
              <a:ext uri="{FF2B5EF4-FFF2-40B4-BE49-F238E27FC236}">
                <a16:creationId xmlns:a16="http://schemas.microsoft.com/office/drawing/2014/main" id="{BCB642D2-5A5C-B6C8-3A11-A04FAF147749}"/>
              </a:ext>
            </a:extLst>
          </p:cNvPr>
          <p:cNvPicPr>
            <a:picLocks noChangeAspect="1"/>
          </p:cNvPicPr>
          <p:nvPr/>
        </p:nvPicPr>
        <p:blipFill>
          <a:blip r:embed="rId5"/>
          <a:srcRect l="5286" r="13471" b="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8" name="Vídeo 7">
            <a:hlinkClick r:id="" action="ppaction://media"/>
            <a:extLst>
              <a:ext uri="{FF2B5EF4-FFF2-40B4-BE49-F238E27FC236}">
                <a16:creationId xmlns:a16="http://schemas.microsoft.com/office/drawing/2014/main" id="{21C40205-5609-45EE-D502-223113F79AD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811322" y="4718304"/>
            <a:ext cx="2057400" cy="2057400"/>
          </a:xfrm>
          <a:prstGeom prst="ellipse">
            <a:avLst/>
          </a:prstGeom>
        </p:spPr>
      </p:pic>
    </p:spTree>
    <p:extLst>
      <p:ext uri="{BB962C8B-B14F-4D97-AF65-F5344CB8AC3E}">
        <p14:creationId xmlns:p14="http://schemas.microsoft.com/office/powerpoint/2010/main" val="1944119912"/>
      </p:ext>
    </p:extLst>
  </p:cSld>
  <p:clrMapOvr>
    <a:masterClrMapping/>
  </p:clrMapOvr>
  <mc:AlternateContent xmlns:mc="http://schemas.openxmlformats.org/markup-compatibility/2006">
    <mc:Choice xmlns:p14="http://schemas.microsoft.com/office/powerpoint/2010/main" Requires="p14">
      <p:transition spd="slow" p14:dur="2000" advTm="26341"/>
    </mc:Choice>
    <mc:Fallback>
      <p:transition spd="slow" advTm="26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D48EB-54E7-80D0-5A27-924ADFF8035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6F8F6C-7C14-9176-9A76-3C436BA34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EB388A8C-C050-33E6-ED07-F356FDAFE0C1}"/>
              </a:ext>
            </a:extLst>
          </p:cNvPr>
          <p:cNvPicPr>
            <a:picLocks noChangeAspect="1"/>
          </p:cNvPicPr>
          <p:nvPr/>
        </p:nvPicPr>
        <p:blipFill>
          <a:blip r:embed="rId5"/>
          <a:srcRect l="17751" r="23560"/>
          <a:stretch/>
        </p:blipFill>
        <p:spPr>
          <a:xfrm>
            <a:off x="6759674" y="4474948"/>
            <a:ext cx="2105269" cy="2241978"/>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7BBE4E81-3F50-5CEF-A412-CB94AD3E93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828D17DA-261B-E77A-A752-30B115353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372588D-CDD1-927C-304B-80FD699A6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4" name="Vídeo 23">
            <a:hlinkClick r:id="" action="ppaction://media"/>
            <a:extLst>
              <a:ext uri="{FF2B5EF4-FFF2-40B4-BE49-F238E27FC236}">
                <a16:creationId xmlns:a16="http://schemas.microsoft.com/office/drawing/2014/main" id="{D8684E8F-8223-5366-ECD4-5CEFAC627CB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9766554" y="4659526"/>
            <a:ext cx="2057400" cy="2057400"/>
          </a:xfrm>
          <a:prstGeom prst="ellipse">
            <a:avLst/>
          </a:prstGeom>
        </p:spPr>
      </p:pic>
      <p:sp>
        <p:nvSpPr>
          <p:cNvPr id="3" name="Título 1">
            <a:extLst>
              <a:ext uri="{FF2B5EF4-FFF2-40B4-BE49-F238E27FC236}">
                <a16:creationId xmlns:a16="http://schemas.microsoft.com/office/drawing/2014/main" id="{04049177-3441-A216-3A1F-F0FDC07CB1D3}"/>
              </a:ext>
            </a:extLst>
          </p:cNvPr>
          <p:cNvSpPr txBox="1">
            <a:spLocks/>
          </p:cNvSpPr>
          <p:nvPr/>
        </p:nvSpPr>
        <p:spPr>
          <a:xfrm>
            <a:off x="602902" y="292608"/>
            <a:ext cx="4559648" cy="1237432"/>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nSpc>
                <a:spcPct val="70000"/>
              </a:lnSpc>
              <a:spcBef>
                <a:spcPct val="0"/>
              </a:spcBef>
              <a:buNone/>
            </a:pPr>
            <a:r>
              <a:rPr lang="es-ES" sz="3200" b="1" dirty="0">
                <a:latin typeface="Abadi Extra Light" panose="020F0502020204030204" pitchFamily="34" charset="0"/>
                <a:ea typeface="ADLaM Display" panose="020F0502020204030204" pitchFamily="2" charset="0"/>
                <a:cs typeface="ADLaM Display" panose="020F0502020204030204" pitchFamily="2" charset="0"/>
              </a:rPr>
              <a:t>Indicador 4: Porcentaje de Liquidaciones </a:t>
            </a:r>
            <a:r>
              <a:rPr lang="es-ES" sz="3200" dirty="0">
                <a:latin typeface="Abadi Extra Light" panose="020F0502020204030204" pitchFamily="34" charset="0"/>
                <a:ea typeface="ADLaM Display" panose="020F0502020204030204" pitchFamily="2" charset="0"/>
                <a:cs typeface="ADLaM Display" panose="020F0502020204030204" pitchFamily="2" charset="0"/>
              </a:rPr>
              <a:t>sin retornos</a:t>
            </a:r>
            <a:endParaRPr lang="es-ES" altLang="es-ES" sz="3200" dirty="0">
              <a:latin typeface="Abadi Extra Light" panose="020F0502020204030204" pitchFamily="34" charset="0"/>
              <a:ea typeface="ADLaM Display" panose="020F0502020204030204" pitchFamily="2" charset="0"/>
              <a:cs typeface="ADLaM Display" panose="020F0502020204030204" pitchFamily="2" charset="0"/>
            </a:endParaRPr>
          </a:p>
          <a:p>
            <a:endParaRPr lang="es-ES" sz="3600" b="1" u="sng" dirty="0">
              <a:latin typeface="Aharoni" panose="02010803020104030203" pitchFamily="2" charset="-79"/>
              <a:ea typeface="ADLaM Display" panose="020F0502020204030204" pitchFamily="2" charset="0"/>
              <a:cs typeface="Aharoni" panose="02010803020104030203" pitchFamily="2" charset="-79"/>
            </a:endParaRPr>
          </a:p>
        </p:txBody>
      </p:sp>
      <p:sp>
        <p:nvSpPr>
          <p:cNvPr id="9" name="Rectangle 1">
            <a:extLst>
              <a:ext uri="{FF2B5EF4-FFF2-40B4-BE49-F238E27FC236}">
                <a16:creationId xmlns:a16="http://schemas.microsoft.com/office/drawing/2014/main" id="{5C3158C0-CF3D-F398-F976-4EA698782397}"/>
              </a:ext>
            </a:extLst>
          </p:cNvPr>
          <p:cNvSpPr>
            <a:spLocks noGrp="1" noChangeArrowheads="1"/>
          </p:cNvSpPr>
          <p:nvPr>
            <p:ph idx="1"/>
          </p:nvPr>
        </p:nvSpPr>
        <p:spPr bwMode="auto">
          <a:xfrm>
            <a:off x="205304" y="5367265"/>
            <a:ext cx="5354843" cy="68339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70000"/>
              </a:lnSpc>
              <a:spcBef>
                <a:spcPct val="0"/>
              </a:spcBef>
              <a:buNone/>
            </a:pPr>
            <a:r>
              <a:rPr lang="es-ES" altLang="es-ES" sz="1800" dirty="0">
                <a:latin typeface="Abadi Extra Light" panose="020F0502020204030204" pitchFamily="34" charset="0"/>
                <a:ea typeface="ADLaM Display" panose="020F0502020204030204" pitchFamily="2" charset="0"/>
                <a:cs typeface="ADLaM Display" panose="020F0502020204030204" pitchFamily="2" charset="0"/>
              </a:rPr>
              <a:t>Los datos muestran que España se encuentra entre las zonas geográficas con menos liquidaciones (inversiones fallidas) de entre todas las analizadas.</a:t>
            </a:r>
          </a:p>
        </p:txBody>
      </p:sp>
      <p:pic>
        <p:nvPicPr>
          <p:cNvPr id="12" name="Imagen 11">
            <a:extLst>
              <a:ext uri="{FF2B5EF4-FFF2-40B4-BE49-F238E27FC236}">
                <a16:creationId xmlns:a16="http://schemas.microsoft.com/office/drawing/2014/main" id="{DDA752BD-8A80-4CA5-0669-7F54BAF5CA05}"/>
              </a:ext>
            </a:extLst>
          </p:cNvPr>
          <p:cNvPicPr>
            <a:picLocks noChangeAspect="1"/>
          </p:cNvPicPr>
          <p:nvPr/>
        </p:nvPicPr>
        <p:blipFill>
          <a:blip r:embed="rId8"/>
          <a:stretch>
            <a:fillRect/>
          </a:stretch>
        </p:blipFill>
        <p:spPr>
          <a:xfrm>
            <a:off x="501396" y="1149039"/>
            <a:ext cx="4530627" cy="3912814"/>
          </a:xfrm>
          <a:prstGeom prst="rect">
            <a:avLst/>
          </a:prstGeom>
        </p:spPr>
      </p:pic>
      <p:pic>
        <p:nvPicPr>
          <p:cNvPr id="15" name="Imagen 14">
            <a:extLst>
              <a:ext uri="{FF2B5EF4-FFF2-40B4-BE49-F238E27FC236}">
                <a16:creationId xmlns:a16="http://schemas.microsoft.com/office/drawing/2014/main" id="{DB694E6B-304E-2480-026D-249C74BF666D}"/>
              </a:ext>
            </a:extLst>
          </p:cNvPr>
          <p:cNvPicPr>
            <a:picLocks noChangeAspect="1"/>
          </p:cNvPicPr>
          <p:nvPr/>
        </p:nvPicPr>
        <p:blipFill>
          <a:blip r:embed="rId9"/>
          <a:stretch>
            <a:fillRect/>
          </a:stretch>
        </p:blipFill>
        <p:spPr>
          <a:xfrm>
            <a:off x="6357241" y="611437"/>
            <a:ext cx="5691883" cy="2817291"/>
          </a:xfrm>
          <a:prstGeom prst="rect">
            <a:avLst/>
          </a:prstGeom>
        </p:spPr>
      </p:pic>
    </p:spTree>
    <p:extLst>
      <p:ext uri="{BB962C8B-B14F-4D97-AF65-F5344CB8AC3E}">
        <p14:creationId xmlns:p14="http://schemas.microsoft.com/office/powerpoint/2010/main" val="3596469092"/>
      </p:ext>
    </p:extLst>
  </p:cSld>
  <p:clrMapOvr>
    <a:masterClrMapping/>
  </p:clrMapOvr>
  <mc:AlternateContent xmlns:mc="http://schemas.openxmlformats.org/markup-compatibility/2006">
    <mc:Choice xmlns:p14="http://schemas.microsoft.com/office/powerpoint/2010/main" Requires="p14">
      <p:transition spd="slow" p14:dur="2000" advTm="12374"/>
    </mc:Choice>
    <mc:Fallback>
      <p:transition spd="slow" advTm="12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D0F373B-F996-03DB-9819-2B1B54E3C6E7}"/>
              </a:ext>
            </a:extLst>
          </p:cNvPr>
          <p:cNvSpPr>
            <a:spLocks noGrp="1"/>
          </p:cNvSpPr>
          <p:nvPr>
            <p:ph type="ctrTitle"/>
          </p:nvPr>
        </p:nvSpPr>
        <p:spPr>
          <a:xfrm>
            <a:off x="363648" y="542926"/>
            <a:ext cx="3505200" cy="6187058"/>
          </a:xfrm>
        </p:spPr>
        <p:txBody>
          <a:bodyPr>
            <a:noAutofit/>
          </a:bodyPr>
          <a:lstStyle/>
          <a:p>
            <a:pPr algn="l"/>
            <a:r>
              <a:rPr lang="es-ES" sz="3600" b="1" dirty="0">
                <a:latin typeface="Abadi Extra Light" panose="020B0204020104020204" pitchFamily="34" charset="0"/>
              </a:rPr>
              <a:t>Conclusiones</a:t>
            </a:r>
            <a:br>
              <a:rPr lang="es-ES" sz="4000" dirty="0"/>
            </a:br>
            <a:r>
              <a:rPr lang="es-ES" sz="4000" dirty="0"/>
              <a:t>----------------------</a:t>
            </a:r>
            <a:br>
              <a:rPr lang="es-ES" sz="4000" dirty="0"/>
            </a:br>
            <a:r>
              <a:rPr lang="es-ES" sz="1800" dirty="0">
                <a:latin typeface="Aharoni" panose="02010803020104030203" pitchFamily="2" charset="-79"/>
                <a:cs typeface="Aharoni" panose="02010803020104030203" pitchFamily="2" charset="-79"/>
              </a:rPr>
              <a:t>Rendimiento competitivo: </a:t>
            </a:r>
            <a:r>
              <a:rPr lang="es-ES" sz="1800" dirty="0">
                <a:latin typeface="Abadi Extra Light" panose="020B0204020104020204" pitchFamily="34" charset="0"/>
              </a:rPr>
              <a:t>Las inversiones realizadas en España muestran un MOIC y un IRR altamente competitivos en comparación con otras regiones.</a:t>
            </a:r>
            <a:br>
              <a:rPr lang="es-ES" sz="1800" dirty="0">
                <a:latin typeface="Abadi Extra Light" panose="020B0204020104020204" pitchFamily="34" charset="0"/>
              </a:rPr>
            </a:br>
            <a:br>
              <a:rPr lang="es-ES" sz="1800" dirty="0">
                <a:latin typeface="Abadi Extra Light" panose="020B0204020104020204" pitchFamily="34" charset="0"/>
              </a:rPr>
            </a:br>
            <a:r>
              <a:rPr lang="es-ES" sz="1800" dirty="0">
                <a:latin typeface="Aharoni" panose="02010803020104030203" pitchFamily="2" charset="-79"/>
                <a:cs typeface="Aharoni" panose="02010803020104030203" pitchFamily="2" charset="-79"/>
              </a:rPr>
              <a:t>Potencial de crecimiento: </a:t>
            </a:r>
            <a:r>
              <a:rPr lang="es-ES" sz="1800" dirty="0">
                <a:latin typeface="Abadi Extra Light" panose="020B0204020104020204" pitchFamily="34" charset="0"/>
              </a:rPr>
              <a:t>A pesar de ser el segundo mercado más desarrollado globalmente, España presenta indicadores sólidos tanto en datos históricos como en el pipeline actual.</a:t>
            </a:r>
            <a:br>
              <a:rPr lang="es-ES" sz="1800" dirty="0">
                <a:latin typeface="Abadi Extra Light" panose="020B0204020104020204" pitchFamily="34" charset="0"/>
              </a:rPr>
            </a:br>
            <a:br>
              <a:rPr lang="es-ES" sz="1800" dirty="0">
                <a:latin typeface="Abadi Extra Light" panose="020B0204020104020204" pitchFamily="34" charset="0"/>
              </a:rPr>
            </a:br>
            <a:r>
              <a:rPr lang="es-ES" sz="1800" dirty="0">
                <a:latin typeface="Aharoni" panose="02010803020104030203" pitchFamily="2" charset="-79"/>
                <a:cs typeface="Aharoni" panose="02010803020104030203" pitchFamily="2" charset="-79"/>
              </a:rPr>
              <a:t>Perfil de riesgo favorable: </a:t>
            </a:r>
            <a:r>
              <a:rPr lang="es-ES" sz="1800" dirty="0">
                <a:latin typeface="Abadi Extra Light" panose="020B0204020104020204" pitchFamily="34" charset="0"/>
              </a:rPr>
              <a:t>El análisis del porcentaje de liquidaciones sin retornos confirma que España se encuentra entre las regiones con menor proporción de inversiones fallidas.</a:t>
            </a:r>
            <a:br>
              <a:rPr lang="es-ES" sz="1800" dirty="0">
                <a:latin typeface="Abadi Extra Light" panose="020B0204020104020204" pitchFamily="34" charset="0"/>
              </a:rPr>
            </a:br>
            <a:endParaRPr lang="es-ES" sz="1800" dirty="0">
              <a:latin typeface="Abadi Extra Light" panose="020B0204020104020204" pitchFamily="34" charset="0"/>
            </a:endParaRPr>
          </a:p>
        </p:txBody>
      </p:sp>
      <p:pic>
        <p:nvPicPr>
          <p:cNvPr id="4" name="Picture 3" descr="Una bombilla multicolor con iconos de empresa">
            <a:extLst>
              <a:ext uri="{FF2B5EF4-FFF2-40B4-BE49-F238E27FC236}">
                <a16:creationId xmlns:a16="http://schemas.microsoft.com/office/drawing/2014/main" id="{BCB642D2-5A5C-B6C8-3A11-A04FAF147749}"/>
              </a:ext>
            </a:extLst>
          </p:cNvPr>
          <p:cNvPicPr>
            <a:picLocks noChangeAspect="1"/>
          </p:cNvPicPr>
          <p:nvPr/>
        </p:nvPicPr>
        <p:blipFill>
          <a:blip r:embed="rId5"/>
          <a:srcRect l="5286" r="13471" b="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15" name="Vídeo 14">
            <a:hlinkClick r:id="" action="ppaction://media"/>
            <a:extLst>
              <a:ext uri="{FF2B5EF4-FFF2-40B4-BE49-F238E27FC236}">
                <a16:creationId xmlns:a16="http://schemas.microsoft.com/office/drawing/2014/main" id="{31741E91-C948-E475-F74D-7AA024B78EC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7543800" y="1773936"/>
            <a:ext cx="2057400" cy="2057400"/>
          </a:xfrm>
          <a:prstGeom prst="ellipse">
            <a:avLst/>
          </a:prstGeom>
        </p:spPr>
      </p:pic>
    </p:spTree>
    <p:extLst>
      <p:ext uri="{BB962C8B-B14F-4D97-AF65-F5344CB8AC3E}">
        <p14:creationId xmlns:p14="http://schemas.microsoft.com/office/powerpoint/2010/main" val="463435067"/>
      </p:ext>
    </p:extLst>
  </p:cSld>
  <p:clrMapOvr>
    <a:masterClrMapping/>
  </p:clrMapOvr>
  <mc:AlternateContent xmlns:mc="http://schemas.openxmlformats.org/markup-compatibility/2006">
    <mc:Choice xmlns:p14="http://schemas.microsoft.com/office/powerpoint/2010/main" Requires="p14">
      <p:transition spd="slow" p14:dur="2000" advTm="69792"/>
    </mc:Choice>
    <mc:Fallback>
      <p:transition spd="slow" advTm="69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D0F373B-F996-03DB-9819-2B1B54E3C6E7}"/>
              </a:ext>
            </a:extLst>
          </p:cNvPr>
          <p:cNvSpPr>
            <a:spLocks noGrp="1"/>
          </p:cNvSpPr>
          <p:nvPr>
            <p:ph type="ctrTitle"/>
          </p:nvPr>
        </p:nvSpPr>
        <p:spPr>
          <a:xfrm>
            <a:off x="363648" y="512064"/>
            <a:ext cx="3505200" cy="5221224"/>
          </a:xfrm>
        </p:spPr>
        <p:txBody>
          <a:bodyPr>
            <a:noAutofit/>
          </a:bodyPr>
          <a:lstStyle/>
          <a:p>
            <a:pPr algn="l"/>
            <a:r>
              <a:rPr lang="es-ES" sz="3600" b="1" dirty="0">
                <a:latin typeface="Abadi Extra Light" panose="020B0204020104020204" pitchFamily="34" charset="0"/>
              </a:rPr>
              <a:t>Recomendaciones</a:t>
            </a:r>
            <a:br>
              <a:rPr lang="es-ES" sz="4000" dirty="0"/>
            </a:br>
            <a:r>
              <a:rPr lang="es-ES" sz="4000" dirty="0"/>
              <a:t>----------------------</a:t>
            </a:r>
            <a:br>
              <a:rPr lang="es-ES" sz="4000" dirty="0"/>
            </a:br>
            <a:r>
              <a:rPr lang="es-ES" sz="1800" dirty="0">
                <a:latin typeface="Aharoni" panose="02010803020104030203" pitchFamily="2" charset="-79"/>
                <a:cs typeface="Aharoni" panose="02010803020104030203" pitchFamily="2" charset="-79"/>
              </a:rPr>
              <a:t>Maximización del retorno del pipeline actual: </a:t>
            </a:r>
            <a:r>
              <a:rPr lang="es-ES" sz="1800" dirty="0">
                <a:latin typeface="Abadi Extra Light" panose="020B0204020104020204" pitchFamily="34" charset="0"/>
              </a:rPr>
              <a:t>Dado que las inversiones en evaluación en España muestran mejores indicadores que otras regiones, se recomienda priorizar la finalización de estas oportunidades para capitalizar sus beneficios.</a:t>
            </a:r>
            <a:br>
              <a:rPr lang="es-ES" sz="1800" dirty="0">
                <a:latin typeface="Abadi Extra Light" panose="020B0204020104020204" pitchFamily="34" charset="0"/>
              </a:rPr>
            </a:br>
            <a:br>
              <a:rPr lang="es-ES" sz="1800" dirty="0">
                <a:latin typeface="Abadi Extra Light" panose="020B0204020104020204" pitchFamily="34" charset="0"/>
              </a:rPr>
            </a:br>
            <a:r>
              <a:rPr lang="es-ES" sz="1800" dirty="0">
                <a:latin typeface="Aharoni" panose="02010803020104030203" pitchFamily="2" charset="-79"/>
                <a:cs typeface="Aharoni" panose="02010803020104030203" pitchFamily="2" charset="-79"/>
              </a:rPr>
              <a:t>Diversificación estratégica: </a:t>
            </a:r>
            <a:r>
              <a:rPr lang="es-ES" sz="1800" dirty="0">
                <a:latin typeface="Abadi Extra Light" panose="020B0204020104020204" pitchFamily="34" charset="0"/>
              </a:rPr>
              <a:t>Identificar mercados emergentes que presenten características similares a las de España hace una década, aprovechando el aprendizaje acumulado.</a:t>
            </a:r>
            <a:br>
              <a:rPr lang="es-ES" sz="1800" dirty="0">
                <a:latin typeface="Abadi Extra Light" panose="020B0204020104020204" pitchFamily="34" charset="0"/>
              </a:rPr>
            </a:br>
            <a:endParaRPr lang="es-ES" sz="1800" dirty="0">
              <a:latin typeface="Abadi Extra Light" panose="020B0204020104020204" pitchFamily="34" charset="0"/>
            </a:endParaRPr>
          </a:p>
        </p:txBody>
      </p:sp>
      <p:pic>
        <p:nvPicPr>
          <p:cNvPr id="4" name="Picture 3" descr="Una bombilla multicolor con iconos de empresa">
            <a:extLst>
              <a:ext uri="{FF2B5EF4-FFF2-40B4-BE49-F238E27FC236}">
                <a16:creationId xmlns:a16="http://schemas.microsoft.com/office/drawing/2014/main" id="{BCB642D2-5A5C-B6C8-3A11-A04FAF147749}"/>
              </a:ext>
            </a:extLst>
          </p:cNvPr>
          <p:cNvPicPr>
            <a:picLocks noChangeAspect="1"/>
          </p:cNvPicPr>
          <p:nvPr/>
        </p:nvPicPr>
        <p:blipFill>
          <a:blip r:embed="rId5"/>
          <a:srcRect l="5286" r="13471" b="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15" name="Vídeo 14">
            <a:hlinkClick r:id="" action="ppaction://media"/>
            <a:extLst>
              <a:ext uri="{FF2B5EF4-FFF2-40B4-BE49-F238E27FC236}">
                <a16:creationId xmlns:a16="http://schemas.microsoft.com/office/drawing/2014/main" id="{084ABEE9-A508-16CE-A511-C937C8E6020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7543800" y="1773936"/>
            <a:ext cx="2057400" cy="2057400"/>
          </a:xfrm>
          <a:prstGeom prst="ellipse">
            <a:avLst/>
          </a:prstGeom>
        </p:spPr>
      </p:pic>
    </p:spTree>
    <p:extLst>
      <p:ext uri="{BB962C8B-B14F-4D97-AF65-F5344CB8AC3E}">
        <p14:creationId xmlns:p14="http://schemas.microsoft.com/office/powerpoint/2010/main" val="41611436"/>
      </p:ext>
    </p:extLst>
  </p:cSld>
  <p:clrMapOvr>
    <a:masterClrMapping/>
  </p:clrMapOvr>
  <mc:AlternateContent xmlns:mc="http://schemas.openxmlformats.org/markup-compatibility/2006">
    <mc:Choice xmlns:p14="http://schemas.microsoft.com/office/powerpoint/2010/main" Requires="p14">
      <p:transition spd="slow" p14:dur="2000" advTm="52695"/>
    </mc:Choice>
    <mc:Fallback>
      <p:transition spd="slow" advTm="52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F0B5F7-8622-AF10-F3E8-AFB884AD43EF}"/>
              </a:ext>
            </a:extLst>
          </p:cNvPr>
          <p:cNvSpPr>
            <a:spLocks noGrp="1"/>
          </p:cNvSpPr>
          <p:nvPr>
            <p:ph type="title"/>
          </p:nvPr>
        </p:nvSpPr>
        <p:spPr>
          <a:xfrm>
            <a:off x="762000" y="1009650"/>
            <a:ext cx="4400549" cy="1857375"/>
          </a:xfrm>
        </p:spPr>
        <p:txBody>
          <a:bodyPr anchor="b">
            <a:normAutofit/>
          </a:bodyPr>
          <a:lstStyle/>
          <a:p>
            <a:r>
              <a:rPr lang="es-ES" sz="2400" b="1" dirty="0"/>
              <a:t>Cuestión de impacto:</a:t>
            </a:r>
            <a:r>
              <a:rPr lang="es-ES" sz="2400" dirty="0"/>
              <a:t> </a:t>
            </a:r>
            <a:br>
              <a:rPr lang="es-ES" sz="2400" dirty="0"/>
            </a:br>
            <a:br>
              <a:rPr lang="es-ES" sz="2400" dirty="0"/>
            </a:br>
            <a:r>
              <a:rPr lang="es-ES" sz="2400">
                <a:latin typeface="Abadi Extra Light" panose="020F0502020204030204" pitchFamily="34" charset="0"/>
                <a:ea typeface="ADLaM Display" panose="020F0502020204030204" pitchFamily="2" charset="0"/>
                <a:cs typeface="ADLaM Display" panose="020F0502020204030204" pitchFamily="2" charset="0"/>
              </a:rPr>
              <a:t>Evaluar si priorizar inversiones fuera de España maximiza el rendimiento potencial</a:t>
            </a:r>
            <a:r>
              <a:rPr lang="es-ES" sz="2400" dirty="0">
                <a:latin typeface="Abadi Extra Light" panose="020F0502020204030204" pitchFamily="34" charset="0"/>
                <a:ea typeface="ADLaM Display" panose="020F0502020204030204" pitchFamily="2" charset="0"/>
                <a:cs typeface="ADLaM Display" panose="020F0502020204030204" pitchFamily="2" charset="0"/>
              </a:rPr>
              <a:t>.</a:t>
            </a:r>
          </a:p>
        </p:txBody>
      </p:sp>
      <p:pic>
        <p:nvPicPr>
          <p:cNvPr id="14" name="Picture 13" descr="Gráficas financieras en una pantalla oscura">
            <a:extLst>
              <a:ext uri="{FF2B5EF4-FFF2-40B4-BE49-F238E27FC236}">
                <a16:creationId xmlns:a16="http://schemas.microsoft.com/office/drawing/2014/main" id="{1D9A61CD-5F4D-E8AF-C247-18CC8479631B}"/>
              </a:ext>
            </a:extLst>
          </p:cNvPr>
          <p:cNvPicPr>
            <a:picLocks noChangeAspect="1"/>
          </p:cNvPicPr>
          <p:nvPr/>
        </p:nvPicPr>
        <p:blipFill>
          <a:blip r:embed="rId5"/>
          <a:srcRect l="17751" r="2356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Rectangle 1">
            <a:extLst>
              <a:ext uri="{FF2B5EF4-FFF2-40B4-BE49-F238E27FC236}">
                <a16:creationId xmlns:a16="http://schemas.microsoft.com/office/drawing/2014/main" id="{8A4A3F32-C003-833E-240A-4BC0D52497F8}"/>
              </a:ext>
            </a:extLst>
          </p:cNvPr>
          <p:cNvSpPr>
            <a:spLocks noGrp="1" noChangeArrowheads="1"/>
          </p:cNvSpPr>
          <p:nvPr>
            <p:ph idx="1"/>
          </p:nvPr>
        </p:nvSpPr>
        <p:spPr bwMode="auto">
          <a:xfrm>
            <a:off x="762000" y="3109956"/>
            <a:ext cx="4400549" cy="31670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s-ES" altLang="es-ES" sz="2000" b="1" i="0" u="none" strike="noStrike" cap="none" normalizeH="0" baseline="0">
                <a:ln>
                  <a:noFill/>
                </a:ln>
                <a:effectLst/>
                <a:latin typeface="Arial" panose="020B0604020202020204" pitchFamily="34" charset="0"/>
              </a:rPr>
              <a:t>Hipótesis:</a:t>
            </a:r>
            <a:r>
              <a:rPr kumimoji="0" lang="es-ES" altLang="es-ES" sz="2000" b="0" i="0" u="none" strike="noStrike" cap="none" normalizeH="0" baseline="0">
                <a:ln>
                  <a:noFill/>
                </a:ln>
                <a:effectLst/>
                <a:latin typeface="Arial" panose="020B0604020202020204" pitchFamily="34" charset="0"/>
              </a:rPr>
              <a:t> </a:t>
            </a:r>
            <a:r>
              <a:rPr kumimoji="0" lang="es-ES" altLang="es-ES" sz="2000" b="0" i="0" u="none" strike="noStrike" cap="none" normalizeH="0" baseline="0">
                <a:ln>
                  <a:noFill/>
                </a:ln>
                <a:effectLst/>
                <a:latin typeface="Abadi Extra Light" panose="020B0204020104020204" pitchFamily="34" charset="0"/>
              </a:rPr>
              <a:t>Las inversiones en España son iguales o mejores en este momento que en mercados extranjeros.</a:t>
            </a:r>
          </a:p>
          <a:p>
            <a:pPr marL="0" marR="0" lvl="0" indent="0" defTabSz="914400" rtl="0" eaLnBrk="0" fontAlgn="base" latinLnBrk="0" hangingPunct="0">
              <a:spcBef>
                <a:spcPct val="0"/>
              </a:spcBef>
              <a:spcAft>
                <a:spcPts val="600"/>
              </a:spcAft>
              <a:buClrTx/>
              <a:buSzTx/>
              <a:buNone/>
              <a:tabLst/>
            </a:pPr>
            <a:endParaRPr kumimoji="0" lang="es-ES" altLang="es-E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s-ES" altLang="es-ES" sz="2000" b="1" i="0" u="none" strike="noStrike" cap="none" normalizeH="0" baseline="0">
                <a:ln>
                  <a:noFill/>
                </a:ln>
                <a:effectLst/>
                <a:latin typeface="Arial" panose="020B0604020202020204" pitchFamily="34" charset="0"/>
              </a:rPr>
              <a:t>Plan de acción:</a:t>
            </a:r>
            <a:r>
              <a:rPr kumimoji="0" lang="es-ES" altLang="es-ES" sz="2000" b="0" i="0" u="none" strike="noStrike" cap="none" normalizeH="0" baseline="0">
                <a:ln>
                  <a:noFill/>
                </a:ln>
                <a:effectLst/>
                <a:latin typeface="Arial" panose="020B0604020202020204" pitchFamily="34" charset="0"/>
              </a:rPr>
              <a:t> </a:t>
            </a:r>
            <a:r>
              <a:rPr kumimoji="0" lang="es-ES" altLang="es-ES" sz="2000" b="0" i="0" u="none" strike="noStrike" cap="none" normalizeH="0" baseline="0">
                <a:ln>
                  <a:noFill/>
                </a:ln>
                <a:effectLst/>
                <a:latin typeface="Abadi Extra Light" panose="020B0204020104020204" pitchFamily="34" charset="0"/>
              </a:rPr>
              <a:t>Validar esta hipótesis mediante análisis exploratorio de datos, identificando métricas clave como rentabilidad, riesgo, e indicadores financieros del pipeline actual. </a:t>
            </a:r>
          </a:p>
        </p:txBody>
      </p:sp>
      <p:pic>
        <p:nvPicPr>
          <p:cNvPr id="9" name="Vídeo 8">
            <a:hlinkClick r:id="" action="ppaction://media"/>
            <a:extLst>
              <a:ext uri="{FF2B5EF4-FFF2-40B4-BE49-F238E27FC236}">
                <a16:creationId xmlns:a16="http://schemas.microsoft.com/office/drawing/2014/main" id="{BCB9026B-A764-71D6-922F-CC703D9DC8A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3185847"/>
      </p:ext>
    </p:extLst>
  </p:cSld>
  <p:clrMapOvr>
    <a:masterClrMapping/>
  </p:clrMapOvr>
  <mc:AlternateContent xmlns:mc="http://schemas.openxmlformats.org/markup-compatibility/2006">
    <mc:Choice xmlns:p14="http://schemas.microsoft.com/office/powerpoint/2010/main" Requires="p14">
      <p:transition spd="slow" p14:dur="2000" advTm="33702"/>
    </mc:Choice>
    <mc:Fallback>
      <p:transition spd="slow" advTm="33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31C88E-55FD-EA37-E864-59DB07D02AE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AD375DA-F9B0-DA5C-DC2A-BFA62E3D9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424C5330-CD58-0443-1BE4-07ACB06151FF}"/>
              </a:ext>
            </a:extLst>
          </p:cNvPr>
          <p:cNvPicPr>
            <a:picLocks noChangeAspect="1"/>
          </p:cNvPicPr>
          <p:nvPr/>
        </p:nvPicPr>
        <p:blipFill>
          <a:blip r:embed="rId5"/>
          <a:srcRect l="17751" r="2356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C596F4FC-F66A-82F9-1D12-474FBED16C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D183106E-3BE4-374A-7128-4A4B1DE19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6FF44B7-3B1F-7CB5-9323-BC3BACDE9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Vídeo 9">
            <a:hlinkClick r:id="" action="ppaction://media"/>
            <a:extLst>
              <a:ext uri="{FF2B5EF4-FFF2-40B4-BE49-F238E27FC236}">
                <a16:creationId xmlns:a16="http://schemas.microsoft.com/office/drawing/2014/main" id="{0FB870F0-18BF-83BA-9B6C-7A1732C1F7F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
        <p:nvSpPr>
          <p:cNvPr id="3" name="Título 1">
            <a:extLst>
              <a:ext uri="{FF2B5EF4-FFF2-40B4-BE49-F238E27FC236}">
                <a16:creationId xmlns:a16="http://schemas.microsoft.com/office/drawing/2014/main" id="{7A33C9DF-9D00-3899-DE2C-984660051CA8}"/>
              </a:ext>
            </a:extLst>
          </p:cNvPr>
          <p:cNvSpPr txBox="1">
            <a:spLocks/>
          </p:cNvSpPr>
          <p:nvPr/>
        </p:nvSpPr>
        <p:spPr>
          <a:xfrm>
            <a:off x="602902" y="946205"/>
            <a:ext cx="4559648" cy="1582726"/>
          </a:xfrm>
          <a:prstGeom prst="rect">
            <a:avLst/>
          </a:prstGeom>
        </p:spPr>
        <p:txBody>
          <a:bodyPr vert="horz" lIns="91440" tIns="45720" rIns="91440" bIns="45720" rtlCol="0" anchor="ctr" anchorCtr="0">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b="1" u="sng" dirty="0">
                <a:latin typeface="Aharoni" panose="02010803020104030203" pitchFamily="2" charset="-79"/>
                <a:cs typeface="Aharoni" panose="02010803020104030203" pitchFamily="2" charset="-79"/>
              </a:rPr>
              <a:t>Fuente y calidad de los datos:</a:t>
            </a:r>
            <a:r>
              <a:rPr lang="es-ES" sz="2400" u="sng" dirty="0">
                <a:latin typeface="Aharoni" panose="02010803020104030203" pitchFamily="2" charset="-79"/>
                <a:cs typeface="Aharoni" panose="02010803020104030203" pitchFamily="2" charset="-79"/>
              </a:rPr>
              <a:t> </a:t>
            </a:r>
            <a:br>
              <a:rPr lang="es-ES" sz="2400" dirty="0"/>
            </a:br>
            <a:br>
              <a:rPr lang="es-ES" sz="2400" dirty="0"/>
            </a:br>
            <a:r>
              <a:rPr lang="es-ES" sz="2800" dirty="0">
                <a:latin typeface="Abadi Extra Light" panose="020F0502020204030204" pitchFamily="34" charset="0"/>
                <a:ea typeface="ADLaM Display" panose="020F0502020204030204" pitchFamily="2" charset="0"/>
                <a:cs typeface="ADLaM Display" panose="020F0502020204030204" pitchFamily="2" charset="0"/>
              </a:rPr>
              <a:t>La cantidad y calidad de datos es suficiente para un análisis estadísticamente significativo.</a:t>
            </a:r>
            <a:endParaRPr lang="es-ES" sz="2400" dirty="0">
              <a:latin typeface="Abadi Extra Light" panose="020F0502020204030204" pitchFamily="34" charset="0"/>
              <a:ea typeface="ADLaM Display" panose="020F0502020204030204" pitchFamily="2" charset="0"/>
              <a:cs typeface="ADLaM Display" panose="020F0502020204030204" pitchFamily="2" charset="0"/>
            </a:endParaRPr>
          </a:p>
        </p:txBody>
      </p:sp>
      <p:sp>
        <p:nvSpPr>
          <p:cNvPr id="9" name="Rectangle 1">
            <a:extLst>
              <a:ext uri="{FF2B5EF4-FFF2-40B4-BE49-F238E27FC236}">
                <a16:creationId xmlns:a16="http://schemas.microsoft.com/office/drawing/2014/main" id="{154DEB8C-E73E-AF3A-7BE2-C5C77A316545}"/>
              </a:ext>
            </a:extLst>
          </p:cNvPr>
          <p:cNvSpPr>
            <a:spLocks noGrp="1" noChangeArrowheads="1"/>
          </p:cNvSpPr>
          <p:nvPr>
            <p:ph idx="1"/>
          </p:nvPr>
        </p:nvSpPr>
        <p:spPr bwMode="auto">
          <a:xfrm>
            <a:off x="454216" y="2748620"/>
            <a:ext cx="4798569"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1" i="0" u="sng" strike="noStrike" cap="none" normalizeH="0" baseline="0" dirty="0">
                <a:ln>
                  <a:noFill/>
                </a:ln>
                <a:solidFill>
                  <a:schemeClr val="tx1"/>
                </a:solidFill>
                <a:effectLst/>
                <a:latin typeface="Arial" panose="020B0604020202020204" pitchFamily="34" charset="0"/>
              </a:rPr>
              <a:t>Fuente de datos</a:t>
            </a:r>
            <a:r>
              <a:rPr kumimoji="0" lang="es-ES" altLang="es-ES" sz="1800" b="1" i="0" u="none" strike="noStrike" cap="none" normalizeH="0" baseline="0" dirty="0">
                <a:ln>
                  <a:noFill/>
                </a:ln>
                <a:solidFill>
                  <a:schemeClr val="tx1"/>
                </a:solidFill>
                <a:effectLst/>
                <a:latin typeface="Arial" panose="020B0604020202020204" pitchFamily="34" charset="0"/>
              </a:rPr>
              <a:t>:</a:t>
            </a:r>
            <a:r>
              <a:rPr kumimoji="0" lang="es-ES" altLang="es-ES" sz="1800" b="0" i="0" u="none" strike="noStrike" cap="none" normalizeH="0" baseline="0" dirty="0">
                <a:ln>
                  <a:noFill/>
                </a:ln>
                <a:solidFill>
                  <a:schemeClr val="tx1"/>
                </a:solidFill>
                <a:effectLst/>
                <a:latin typeface="Arial" panose="020B0604020202020204" pitchFamily="34" charset="0"/>
              </a:rPr>
              <a:t> </a:t>
            </a:r>
            <a:r>
              <a:rPr kumimoji="0" lang="es-ES" altLang="es-ES" sz="2000" b="0" i="0" u="none" strike="noStrike" cap="none" normalizeH="0" baseline="0" dirty="0">
                <a:ln>
                  <a:noFill/>
                </a:ln>
                <a:solidFill>
                  <a:schemeClr val="tx1"/>
                </a:solidFill>
                <a:effectLst/>
                <a:latin typeface="Abadi Extra Light" panose="020B0204020104020204" pitchFamily="34" charset="0"/>
              </a:rPr>
              <a:t>Base de datos de control de operaciones de </a:t>
            </a:r>
            <a:r>
              <a:rPr kumimoji="0" lang="es-ES" altLang="es-ES" sz="2000" b="0" i="0" u="none" strike="noStrike" cap="none" normalizeH="0" baseline="0" dirty="0" err="1">
                <a:ln>
                  <a:noFill/>
                </a:ln>
                <a:solidFill>
                  <a:schemeClr val="tx1"/>
                </a:solidFill>
                <a:effectLst/>
                <a:latin typeface="Abadi Extra Light" panose="020B0204020104020204" pitchFamily="34" charset="0"/>
              </a:rPr>
              <a:t>Search</a:t>
            </a:r>
            <a:r>
              <a:rPr kumimoji="0" lang="es-ES" altLang="es-ES" sz="2000" b="0" i="0" u="none" strike="noStrike" cap="none" normalizeH="0" baseline="0" dirty="0">
                <a:ln>
                  <a:noFill/>
                </a:ln>
                <a:solidFill>
                  <a:schemeClr val="tx1"/>
                </a:solidFill>
                <a:effectLst/>
                <a:latin typeface="Abadi Extra Light" panose="020B0204020104020204" pitchFamily="34" charset="0"/>
              </a:rPr>
              <a:t> </a:t>
            </a:r>
            <a:r>
              <a:rPr lang="es-ES" altLang="es-ES" sz="2000" dirty="0" err="1">
                <a:latin typeface="Abadi Extra Light" panose="020B0204020104020204" pitchFamily="34" charset="0"/>
              </a:rPr>
              <a:t>F</a:t>
            </a:r>
            <a:r>
              <a:rPr kumimoji="0" lang="es-ES" altLang="es-ES" sz="2000" b="0" i="0" u="none" strike="noStrike" cap="none" normalizeH="0" baseline="0" dirty="0" err="1">
                <a:ln>
                  <a:noFill/>
                </a:ln>
                <a:solidFill>
                  <a:schemeClr val="tx1"/>
                </a:solidFill>
                <a:effectLst/>
                <a:latin typeface="Abadi Extra Light" panose="020B0204020104020204" pitchFamily="34" charset="0"/>
              </a:rPr>
              <a:t>unds</a:t>
            </a:r>
            <a:r>
              <a:rPr lang="es-ES" altLang="es-ES" sz="2000" dirty="0">
                <a:latin typeface="Abadi Extra Light" panose="020B0204020104020204" pitchFamily="34" charset="0"/>
              </a:rPr>
              <a:t> realizadas.</a:t>
            </a:r>
          </a:p>
          <a:p>
            <a:pPr marL="0" marR="0" lvl="0" indent="0" algn="l" defTabSz="914400" rtl="0" eaLnBrk="0" fontAlgn="base" latinLnBrk="0" hangingPunct="0">
              <a:lnSpc>
                <a:spcPct val="100000"/>
              </a:lnSpc>
              <a:spcBef>
                <a:spcPct val="0"/>
              </a:spcBef>
              <a:spcAft>
                <a:spcPct val="0"/>
              </a:spcAft>
              <a:buClrTx/>
              <a:buSzTx/>
              <a:buNone/>
              <a:tabLst/>
            </a:pPr>
            <a:endParaRPr lang="es-ES" altLang="es-ES" sz="2000" dirty="0">
              <a:latin typeface="Abadi Extra Light" panose="020B02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s-ES" altLang="es-ES" sz="2000" dirty="0">
                <a:latin typeface="Abadi Extra Light" panose="020B0204020104020204" pitchFamily="34" charset="0"/>
              </a:rPr>
              <a:t>Comparando con el estudio del IESE “</a:t>
            </a:r>
            <a:r>
              <a:rPr lang="en-US" altLang="es-ES" sz="2000" i="1" dirty="0">
                <a:latin typeface="Abadi Extra Light" panose="020B0204020104020204" pitchFamily="34" charset="0"/>
              </a:rPr>
              <a:t>International Search Funds–2024 Selected observations” </a:t>
            </a:r>
            <a:r>
              <a:rPr lang="en-US" altLang="es-ES" sz="2000" dirty="0">
                <a:latin typeface="Abadi Extra Light" panose="020B0204020104020204" pitchFamily="34" charset="0"/>
              </a:rPr>
              <a:t>de </a:t>
            </a:r>
            <a:r>
              <a:rPr lang="en-US" altLang="es-ES" sz="2000" dirty="0" err="1">
                <a:latin typeface="Abadi Extra Light" panose="020B0204020104020204" pitchFamily="34" charset="0"/>
              </a:rPr>
              <a:t>Septiembre</a:t>
            </a:r>
            <a:r>
              <a:rPr lang="en-US" altLang="es-ES" sz="2000" dirty="0">
                <a:latin typeface="Abadi Extra Light" panose="020B0204020104020204" pitchFamily="34" charset="0"/>
              </a:rPr>
              <a:t> de 2024, la </a:t>
            </a:r>
            <a:r>
              <a:rPr lang="en-US" altLang="es-ES" sz="2000" dirty="0" err="1">
                <a:latin typeface="Abadi Extra Light" panose="020B0204020104020204" pitchFamily="34" charset="0"/>
              </a:rPr>
              <a:t>muestra</a:t>
            </a:r>
            <a:r>
              <a:rPr lang="en-US" altLang="es-ES" sz="2000" dirty="0">
                <a:latin typeface="Abadi Extra Light" panose="020B0204020104020204" pitchFamily="34" charset="0"/>
              </a:rPr>
              <a:t> de </a:t>
            </a:r>
            <a:r>
              <a:rPr lang="en-US" altLang="es-ES" sz="2000" dirty="0" err="1">
                <a:latin typeface="Abadi Extra Light" panose="020B0204020104020204" pitchFamily="34" charset="0"/>
              </a:rPr>
              <a:t>datos</a:t>
            </a:r>
            <a:r>
              <a:rPr lang="en-US" altLang="es-ES" sz="2000" dirty="0">
                <a:latin typeface="Abadi Extra Light" panose="020B0204020104020204" pitchFamily="34" charset="0"/>
              </a:rPr>
              <a:t> es </a:t>
            </a:r>
            <a:r>
              <a:rPr lang="en-US" altLang="es-ES" sz="2000" dirty="0" err="1">
                <a:latin typeface="Abadi Extra Light" panose="020B0204020104020204" pitchFamily="34" charset="0"/>
              </a:rPr>
              <a:t>estadísticamente</a:t>
            </a:r>
            <a:r>
              <a:rPr lang="en-US" altLang="es-ES" sz="2000" dirty="0">
                <a:latin typeface="Abadi Extra Light" panose="020B0204020104020204" pitchFamily="34" charset="0"/>
              </a:rPr>
              <a:t> </a:t>
            </a:r>
            <a:r>
              <a:rPr lang="en-US" altLang="es-ES" sz="2000" dirty="0" err="1">
                <a:latin typeface="Abadi Extra Light" panose="020B0204020104020204" pitchFamily="34" charset="0"/>
              </a:rPr>
              <a:t>significativa</a:t>
            </a:r>
            <a:r>
              <a:rPr lang="en-US" altLang="es-ES" sz="2000" dirty="0">
                <a:latin typeface="Abadi Extra Light" panose="020B0204020104020204" pitchFamily="34" charset="0"/>
              </a:rPr>
              <a:t>.</a:t>
            </a:r>
            <a:endParaRPr kumimoji="0" lang="es-ES" altLang="es-ES" sz="2000" b="0" i="1" u="none" strike="noStrike" cap="none" normalizeH="0" baseline="0" dirty="0">
              <a:ln>
                <a:noFill/>
              </a:ln>
              <a:solidFill>
                <a:schemeClr val="tx1"/>
              </a:solidFill>
              <a:effectLst/>
              <a:latin typeface="Abadi Extra Light" panose="020B02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1" i="0" u="sng" strike="noStrike" cap="none" normalizeH="0" baseline="0" dirty="0">
                <a:ln>
                  <a:noFill/>
                </a:ln>
                <a:solidFill>
                  <a:schemeClr val="tx1"/>
                </a:solidFill>
                <a:effectLst/>
                <a:latin typeface="Arial" panose="020B0604020202020204" pitchFamily="34" charset="0"/>
              </a:rPr>
              <a:t>Calidad de los datos</a:t>
            </a:r>
            <a:r>
              <a:rPr kumimoji="0" lang="es-ES" altLang="es-ES" sz="1800" b="1" i="0" u="none" strike="noStrike" cap="none" normalizeH="0" baseline="0" dirty="0">
                <a:ln>
                  <a:noFill/>
                </a:ln>
                <a:solidFill>
                  <a:schemeClr val="tx1"/>
                </a:solidFill>
                <a:effectLst/>
                <a:latin typeface="Arial" panose="020B0604020202020204" pitchFamily="34" charset="0"/>
              </a:rPr>
              <a:t>:</a:t>
            </a:r>
            <a:r>
              <a:rPr kumimoji="0" lang="es-ES" altLang="es-ES" sz="1800" b="0" i="0" u="none" strike="noStrike" cap="none" normalizeH="0" baseline="0" dirty="0">
                <a:ln>
                  <a:noFill/>
                </a:ln>
                <a:solidFill>
                  <a:schemeClr val="tx1"/>
                </a:solidFill>
                <a:effectLst/>
                <a:latin typeface="Arial" panose="020B0604020202020204" pitchFamily="34" charset="0"/>
              </a:rPr>
              <a:t> </a:t>
            </a:r>
            <a:r>
              <a:rPr kumimoji="0" lang="es-ES" altLang="es-ES" sz="2000" b="0" i="0" u="none" strike="noStrike" cap="none" normalizeH="0" baseline="0" dirty="0">
                <a:ln>
                  <a:noFill/>
                </a:ln>
                <a:solidFill>
                  <a:schemeClr val="tx1"/>
                </a:solidFill>
                <a:effectLst/>
                <a:latin typeface="Abadi Extra Light" panose="020B0204020104020204" pitchFamily="34" charset="0"/>
              </a:rPr>
              <a:t>Existen pocos datos faltantes y la consistencia es robusta. </a:t>
            </a:r>
          </a:p>
        </p:txBody>
      </p:sp>
    </p:spTree>
    <p:extLst>
      <p:ext uri="{BB962C8B-B14F-4D97-AF65-F5344CB8AC3E}">
        <p14:creationId xmlns:p14="http://schemas.microsoft.com/office/powerpoint/2010/main" val="3405109806"/>
      </p:ext>
    </p:extLst>
  </p:cSld>
  <p:clrMapOvr>
    <a:masterClrMapping/>
  </p:clrMapOvr>
  <mc:AlternateContent xmlns:mc="http://schemas.openxmlformats.org/markup-compatibility/2006">
    <mc:Choice xmlns:p14="http://schemas.microsoft.com/office/powerpoint/2010/main" Requires="p14">
      <p:transition spd="slow" p14:dur="2000" advTm="43093"/>
    </mc:Choice>
    <mc:Fallback>
      <p:transition spd="slow" advTm="43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D48EB-54E7-80D0-5A27-924ADFF8035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6F8F6C-7C14-9176-9A76-3C436BA34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EB388A8C-C050-33E6-ED07-F356FDAFE0C1}"/>
              </a:ext>
            </a:extLst>
          </p:cNvPr>
          <p:cNvPicPr>
            <a:picLocks noChangeAspect="1"/>
          </p:cNvPicPr>
          <p:nvPr/>
        </p:nvPicPr>
        <p:blipFill>
          <a:blip r:embed="rId5"/>
          <a:srcRect l="17751" r="2356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7BBE4E81-3F50-5CEF-A412-CB94AD3E93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828D17DA-261B-E77A-A752-30B115353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372588D-CDD1-927C-304B-80FD699A6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Vídeo 1">
            <a:hlinkClick r:id="" action="ppaction://media"/>
            <a:extLst>
              <a:ext uri="{FF2B5EF4-FFF2-40B4-BE49-F238E27FC236}">
                <a16:creationId xmlns:a16="http://schemas.microsoft.com/office/drawing/2014/main" id="{D9E0BCBA-1002-4E9F-4B92-3C6D33A8A32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
        <p:nvSpPr>
          <p:cNvPr id="3" name="Título 1">
            <a:extLst>
              <a:ext uri="{FF2B5EF4-FFF2-40B4-BE49-F238E27FC236}">
                <a16:creationId xmlns:a16="http://schemas.microsoft.com/office/drawing/2014/main" id="{04049177-3441-A216-3A1F-F0FDC07CB1D3}"/>
              </a:ext>
            </a:extLst>
          </p:cNvPr>
          <p:cNvSpPr txBox="1">
            <a:spLocks/>
          </p:cNvSpPr>
          <p:nvPr/>
        </p:nvSpPr>
        <p:spPr>
          <a:xfrm>
            <a:off x="602902" y="946205"/>
            <a:ext cx="4559648" cy="1582726"/>
          </a:xfrm>
          <a:prstGeom prst="rect">
            <a:avLst/>
          </a:prstGeom>
        </p:spPr>
        <p:txBody>
          <a:bodyPr vert="horz" lIns="91440" tIns="45720" rIns="91440" bIns="45720" rtlCol="0" anchor="ctr"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haroni" panose="02010803020104030203" pitchFamily="2" charset="-79"/>
                <a:cs typeface="Aharoni" panose="02010803020104030203" pitchFamily="2" charset="-79"/>
              </a:rPr>
              <a:t>Metodología</a:t>
            </a:r>
            <a:br>
              <a:rPr lang="es-ES" sz="2400" dirty="0"/>
            </a:br>
            <a:br>
              <a:rPr lang="es-ES" sz="2400" dirty="0"/>
            </a:br>
            <a:r>
              <a:rPr lang="es-ES" sz="2800" dirty="0">
                <a:latin typeface="Abadi Extra Light" panose="020F0502020204030204" pitchFamily="34" charset="0"/>
                <a:ea typeface="ADLaM Display" panose="020F0502020204030204" pitchFamily="2" charset="0"/>
                <a:cs typeface="ADLaM Display" panose="020F0502020204030204" pitchFamily="2" charset="0"/>
              </a:rPr>
              <a:t>Se han seguido los pasos estándar de un análisis exploratorio de datos (EDA):</a:t>
            </a:r>
            <a:endParaRPr lang="es-ES" sz="2400" dirty="0">
              <a:latin typeface="Abadi Extra Light" panose="020F0502020204030204" pitchFamily="34" charset="0"/>
              <a:ea typeface="ADLaM Display" panose="020F0502020204030204" pitchFamily="2" charset="0"/>
              <a:cs typeface="ADLaM Display" panose="020F0502020204030204" pitchFamily="2" charset="0"/>
            </a:endParaRPr>
          </a:p>
        </p:txBody>
      </p:sp>
      <p:sp>
        <p:nvSpPr>
          <p:cNvPr id="9" name="Rectangle 1">
            <a:extLst>
              <a:ext uri="{FF2B5EF4-FFF2-40B4-BE49-F238E27FC236}">
                <a16:creationId xmlns:a16="http://schemas.microsoft.com/office/drawing/2014/main" id="{5C3158C0-CF3D-F398-F976-4EA698782397}"/>
              </a:ext>
            </a:extLst>
          </p:cNvPr>
          <p:cNvSpPr>
            <a:spLocks noGrp="1" noChangeArrowheads="1"/>
          </p:cNvSpPr>
          <p:nvPr>
            <p:ph idx="1"/>
          </p:nvPr>
        </p:nvSpPr>
        <p:spPr bwMode="auto">
          <a:xfrm>
            <a:off x="454216" y="2579344"/>
            <a:ext cx="479856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AutoNum type="arabicParenR"/>
              <a:tabLst/>
            </a:pPr>
            <a:r>
              <a:rPr lang="es-ES" sz="2000" dirty="0">
                <a:latin typeface="Abadi Extra Light" panose="020B0204020104020204" pitchFamily="34" charset="0"/>
              </a:rPr>
              <a:t>En primer lugar, se han </a:t>
            </a:r>
            <a:r>
              <a:rPr lang="es-ES" sz="2000" b="1" dirty="0">
                <a:latin typeface="Abadi Extra Light" panose="020B0204020104020204" pitchFamily="34" charset="0"/>
              </a:rPr>
              <a:t>estructurado y limpiado los datos</a:t>
            </a:r>
            <a:r>
              <a:rPr lang="es-ES" sz="2000" dirty="0">
                <a:latin typeface="Abadi Extra Light" panose="020B0204020104020204" pitchFamily="34" charset="0"/>
              </a:rPr>
              <a:t> para asegurar su validez. </a:t>
            </a:r>
          </a:p>
          <a:p>
            <a:pPr marL="342900" marR="0" lvl="0" indent="-342900" algn="l" defTabSz="914400" rtl="0" eaLnBrk="0" fontAlgn="base" latinLnBrk="0" hangingPunct="0">
              <a:lnSpc>
                <a:spcPct val="100000"/>
              </a:lnSpc>
              <a:spcBef>
                <a:spcPct val="0"/>
              </a:spcBef>
              <a:spcAft>
                <a:spcPct val="0"/>
              </a:spcAft>
              <a:buClrTx/>
              <a:buSzTx/>
              <a:buAutoNum type="arabicParenR"/>
              <a:tabLst/>
            </a:pPr>
            <a:endParaRPr lang="es-ES" sz="2000" dirty="0">
              <a:latin typeface="Abadi Extra Light" panose="020B0204020104020204" pitchFamily="34" charset="0"/>
            </a:endParaRPr>
          </a:p>
          <a:p>
            <a:pPr marL="342900" marR="0" lvl="0" indent="-342900" algn="l" defTabSz="914400" rtl="0" eaLnBrk="0" fontAlgn="base" latinLnBrk="0" hangingPunct="0">
              <a:lnSpc>
                <a:spcPct val="100000"/>
              </a:lnSpc>
              <a:spcBef>
                <a:spcPct val="0"/>
              </a:spcBef>
              <a:spcAft>
                <a:spcPct val="0"/>
              </a:spcAft>
              <a:buClrTx/>
              <a:buSzTx/>
              <a:buAutoNum type="arabicParenR"/>
              <a:tabLst/>
            </a:pPr>
            <a:r>
              <a:rPr lang="es-ES" sz="2000" dirty="0">
                <a:latin typeface="Abadi Extra Light" panose="020B0204020104020204" pitchFamily="34" charset="0"/>
              </a:rPr>
              <a:t>En segundo lugar, se han </a:t>
            </a:r>
            <a:r>
              <a:rPr lang="es-ES" sz="2000" b="1" dirty="0">
                <a:latin typeface="Abadi Extra Light" panose="020B0204020104020204" pitchFamily="34" charset="0"/>
              </a:rPr>
              <a:t>aplicado análisis univariantes, bivariantes y multivariantes para explorar tendencias y relaciones </a:t>
            </a:r>
            <a:r>
              <a:rPr lang="es-ES" sz="2000" dirty="0">
                <a:latin typeface="Abadi Extra Light" panose="020B0204020104020204" pitchFamily="34" charset="0"/>
              </a:rPr>
              <a:t>entre las variables. </a:t>
            </a:r>
          </a:p>
          <a:p>
            <a:pPr marL="342900" marR="0" lvl="0" indent="-342900" algn="l" defTabSz="914400" rtl="0" eaLnBrk="0" fontAlgn="base" latinLnBrk="0" hangingPunct="0">
              <a:lnSpc>
                <a:spcPct val="100000"/>
              </a:lnSpc>
              <a:spcBef>
                <a:spcPct val="0"/>
              </a:spcBef>
              <a:spcAft>
                <a:spcPct val="0"/>
              </a:spcAft>
              <a:buClrTx/>
              <a:buSzTx/>
              <a:buAutoNum type="arabicParenR"/>
              <a:tabLst/>
            </a:pPr>
            <a:endParaRPr lang="es-ES" sz="2000" dirty="0">
              <a:latin typeface="Abadi Extra Light" panose="020B0204020104020204" pitchFamily="34" charset="0"/>
            </a:endParaRPr>
          </a:p>
          <a:p>
            <a:pPr marL="342900" marR="0" lvl="0" indent="-342900" algn="l" defTabSz="914400" rtl="0" eaLnBrk="0" fontAlgn="base" latinLnBrk="0" hangingPunct="0">
              <a:lnSpc>
                <a:spcPct val="100000"/>
              </a:lnSpc>
              <a:spcBef>
                <a:spcPct val="0"/>
              </a:spcBef>
              <a:spcAft>
                <a:spcPct val="0"/>
              </a:spcAft>
              <a:buClrTx/>
              <a:buSzTx/>
              <a:buAutoNum type="arabicParenR"/>
              <a:tabLst/>
            </a:pPr>
            <a:r>
              <a:rPr lang="es-ES" sz="2000" dirty="0">
                <a:latin typeface="Abadi Extra Light" panose="020B0204020104020204" pitchFamily="34" charset="0"/>
              </a:rPr>
              <a:t>Finalmente, </a:t>
            </a:r>
            <a:r>
              <a:rPr lang="es-ES" sz="2000" b="1" dirty="0">
                <a:latin typeface="Abadi Extra Light" panose="020B0204020104020204" pitchFamily="34" charset="0"/>
              </a:rPr>
              <a:t>se han contrastado los resultados obtenidos con nuestra hipótesis inicial.</a:t>
            </a:r>
            <a:endParaRPr lang="es-ES" altLang="es-ES" sz="2000" b="1" dirty="0">
              <a:latin typeface="Abadi Extra Light" panose="020B0204020104020204" pitchFamily="34" charset="0"/>
            </a:endParaRPr>
          </a:p>
        </p:txBody>
      </p:sp>
    </p:spTree>
    <p:extLst>
      <p:ext uri="{BB962C8B-B14F-4D97-AF65-F5344CB8AC3E}">
        <p14:creationId xmlns:p14="http://schemas.microsoft.com/office/powerpoint/2010/main" val="2157290520"/>
      </p:ext>
    </p:extLst>
  </p:cSld>
  <p:clrMapOvr>
    <a:masterClrMapping/>
  </p:clrMapOvr>
  <mc:AlternateContent xmlns:mc="http://schemas.openxmlformats.org/markup-compatibility/2006">
    <mc:Choice xmlns:p14="http://schemas.microsoft.com/office/powerpoint/2010/main" Requires="p14">
      <p:transition spd="slow" p14:dur="2000" advTm="25101"/>
    </mc:Choice>
    <mc:Fallback>
      <p:transition spd="slow" advTm="25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D48EB-54E7-80D0-5A27-924ADFF8035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6F8F6C-7C14-9176-9A76-3C436BA34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EB388A8C-C050-33E6-ED07-F356FDAFE0C1}"/>
              </a:ext>
            </a:extLst>
          </p:cNvPr>
          <p:cNvPicPr>
            <a:picLocks noChangeAspect="1"/>
          </p:cNvPicPr>
          <p:nvPr/>
        </p:nvPicPr>
        <p:blipFill>
          <a:blip r:embed="rId5"/>
          <a:srcRect l="17751" r="2356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7BBE4E81-3F50-5CEF-A412-CB94AD3E93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828D17DA-261B-E77A-A752-30B115353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372588D-CDD1-927C-304B-80FD699A6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6" name="Vídeo 15">
            <a:hlinkClick r:id="" action="ppaction://media"/>
            <a:extLst>
              <a:ext uri="{FF2B5EF4-FFF2-40B4-BE49-F238E27FC236}">
                <a16:creationId xmlns:a16="http://schemas.microsoft.com/office/drawing/2014/main" id="{2E91599E-E196-F1F1-DE46-B10E4156A0B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
        <p:nvSpPr>
          <p:cNvPr id="3" name="Título 1">
            <a:extLst>
              <a:ext uri="{FF2B5EF4-FFF2-40B4-BE49-F238E27FC236}">
                <a16:creationId xmlns:a16="http://schemas.microsoft.com/office/drawing/2014/main" id="{04049177-3441-A216-3A1F-F0FDC07CB1D3}"/>
              </a:ext>
            </a:extLst>
          </p:cNvPr>
          <p:cNvSpPr txBox="1">
            <a:spLocks/>
          </p:cNvSpPr>
          <p:nvPr/>
        </p:nvSpPr>
        <p:spPr>
          <a:xfrm>
            <a:off x="602902" y="292608"/>
            <a:ext cx="4559648" cy="2752344"/>
          </a:xfrm>
          <a:prstGeom prst="rect">
            <a:avLst/>
          </a:prstGeom>
        </p:spPr>
        <p:txBody>
          <a:bodyPr vert="horz" lIns="91440" tIns="45720" rIns="91440" bIns="45720" rtlCol="0" anchor="ctr" anchorCtr="0">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haroni" panose="02010803020104030203" pitchFamily="2" charset="-79"/>
                <a:cs typeface="Aharoni" panose="02010803020104030203" pitchFamily="2" charset="-79"/>
              </a:rPr>
              <a:t>Limpieza de datos</a:t>
            </a:r>
          </a:p>
          <a:p>
            <a:endParaRPr lang="es-ES" sz="3600" b="1" u="sng" dirty="0">
              <a:latin typeface="Aharoni" panose="02010803020104030203" pitchFamily="2" charset="-79"/>
              <a:ea typeface="ADLaM Display" panose="020F0502020204030204" pitchFamily="2" charset="0"/>
              <a:cs typeface="Aharoni" panose="02010803020104030203" pitchFamily="2" charset="-79"/>
            </a:endParaRPr>
          </a:p>
          <a:p>
            <a:r>
              <a:rPr lang="es-ES" sz="3000" dirty="0">
                <a:latin typeface="Abadi Extra Light" panose="020B0204020104020204" pitchFamily="34" charset="0"/>
                <a:ea typeface="+mn-ea"/>
                <a:cs typeface="+mn-cs"/>
              </a:rPr>
              <a:t>• La tabla inicial ha requerido de una gran homogeneización para su análisis. </a:t>
            </a:r>
          </a:p>
          <a:p>
            <a:endParaRPr lang="es-ES" sz="3000" dirty="0">
              <a:latin typeface="Abadi Extra Light" panose="020B0204020104020204" pitchFamily="34" charset="0"/>
              <a:ea typeface="+mn-ea"/>
              <a:cs typeface="+mn-cs"/>
            </a:endParaRPr>
          </a:p>
          <a:p>
            <a:r>
              <a:rPr lang="es-ES" sz="3000" dirty="0">
                <a:latin typeface="Abadi Extra Light" panose="020B0204020104020204" pitchFamily="34" charset="0"/>
                <a:ea typeface="+mn-ea"/>
                <a:cs typeface="+mn-cs"/>
              </a:rPr>
              <a:t>• Existen muchos valores nulos. </a:t>
            </a:r>
          </a:p>
          <a:p>
            <a:endParaRPr lang="es-ES" sz="3000" dirty="0">
              <a:latin typeface="Abadi Extra Light" panose="020B0204020104020204" pitchFamily="34" charset="0"/>
              <a:ea typeface="+mn-ea"/>
              <a:cs typeface="+mn-cs"/>
            </a:endParaRPr>
          </a:p>
          <a:p>
            <a:r>
              <a:rPr lang="es-ES" sz="3000" dirty="0">
                <a:latin typeface="Abadi Extra Light" panose="020B0204020104020204" pitchFamily="34" charset="0"/>
                <a:ea typeface="+mn-ea"/>
                <a:cs typeface="+mn-cs"/>
              </a:rPr>
              <a:t>• Todos los valores son de tipo </a:t>
            </a:r>
            <a:r>
              <a:rPr lang="es-ES" sz="3000" dirty="0" err="1">
                <a:latin typeface="Abadi Extra Light" panose="020B0204020104020204" pitchFamily="34" charset="0"/>
                <a:ea typeface="+mn-ea"/>
                <a:cs typeface="+mn-cs"/>
              </a:rPr>
              <a:t>Object</a:t>
            </a:r>
            <a:r>
              <a:rPr lang="es-ES" sz="3000" dirty="0">
                <a:latin typeface="Abadi Extra Light" panose="020B0204020104020204" pitchFamily="34" charset="0"/>
                <a:ea typeface="+mn-ea"/>
                <a:cs typeface="+mn-cs"/>
              </a:rPr>
              <a:t>, lo cual dificulta su manipulación. </a:t>
            </a:r>
          </a:p>
          <a:p>
            <a:endParaRPr lang="es-ES" sz="3000" dirty="0">
              <a:latin typeface="Abadi Extra Light" panose="020B0204020104020204" pitchFamily="34" charset="0"/>
              <a:ea typeface="+mn-ea"/>
              <a:cs typeface="+mn-cs"/>
            </a:endParaRPr>
          </a:p>
          <a:p>
            <a:r>
              <a:rPr lang="es-ES" sz="3000" dirty="0">
                <a:latin typeface="Abadi Extra Light" panose="020B0204020104020204" pitchFamily="34" charset="0"/>
                <a:ea typeface="+mn-ea"/>
                <a:cs typeface="+mn-cs"/>
              </a:rPr>
              <a:t>• Hay muchas columnas que no son relevantes para este estudio. </a:t>
            </a:r>
          </a:p>
          <a:p>
            <a:endParaRPr lang="es-ES" sz="2400" dirty="0">
              <a:latin typeface="Abadi Extra Light" panose="020F0502020204030204" pitchFamily="34" charset="0"/>
              <a:ea typeface="ADLaM Display" panose="020F0502020204030204" pitchFamily="2" charset="0"/>
              <a:cs typeface="ADLaM Display" panose="020F0502020204030204" pitchFamily="2" charset="0"/>
            </a:endParaRPr>
          </a:p>
        </p:txBody>
      </p:sp>
      <p:sp>
        <p:nvSpPr>
          <p:cNvPr id="9" name="Rectangle 1">
            <a:extLst>
              <a:ext uri="{FF2B5EF4-FFF2-40B4-BE49-F238E27FC236}">
                <a16:creationId xmlns:a16="http://schemas.microsoft.com/office/drawing/2014/main" id="{5C3158C0-CF3D-F398-F976-4EA698782397}"/>
              </a:ext>
            </a:extLst>
          </p:cNvPr>
          <p:cNvSpPr>
            <a:spLocks noGrp="1" noChangeArrowheads="1"/>
          </p:cNvSpPr>
          <p:nvPr>
            <p:ph idx="1"/>
          </p:nvPr>
        </p:nvSpPr>
        <p:spPr bwMode="auto">
          <a:xfrm>
            <a:off x="602902" y="3571611"/>
            <a:ext cx="4798569" cy="275973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70000"/>
              </a:lnSpc>
              <a:spcBef>
                <a:spcPct val="0"/>
              </a:spcBef>
              <a:buNone/>
            </a:pPr>
            <a:r>
              <a:rPr lang="es-ES" sz="2000" b="1" dirty="0">
                <a:latin typeface="Aharoni" panose="02010803020104030203" pitchFamily="2" charset="-79"/>
                <a:ea typeface="+mj-ea"/>
                <a:cs typeface="Aharoni" panose="02010803020104030203" pitchFamily="2" charset="-79"/>
              </a:rPr>
              <a:t>Estrategia </a:t>
            </a:r>
          </a:p>
          <a:p>
            <a:pPr marL="0" indent="0">
              <a:buNone/>
            </a:pPr>
            <a:r>
              <a:rPr lang="es-ES" sz="2000" dirty="0">
                <a:latin typeface="Abadi Extra Light" panose="020B0204020104020204" pitchFamily="34" charset="0"/>
              </a:rPr>
              <a:t>Nos hemos enfocado en las columnas de utilidad para el análisis, eliminando aquellas que no aporten valor. Esto nos ha permitido centrar los esfuerzos en las variables clave:</a:t>
            </a:r>
          </a:p>
          <a:p>
            <a:pPr marL="0" indent="0">
              <a:buNone/>
            </a:pPr>
            <a:r>
              <a:rPr lang="es-ES" sz="2000" b="1" dirty="0">
                <a:latin typeface="Abadi Extra Light" panose="020B0204020104020204" pitchFamily="34" charset="0"/>
              </a:rPr>
              <a:t>1) Identificadores de geografía </a:t>
            </a:r>
          </a:p>
          <a:p>
            <a:pPr marL="0" indent="0">
              <a:buNone/>
            </a:pPr>
            <a:r>
              <a:rPr lang="es-ES" altLang="es-ES" sz="2000" b="1" dirty="0">
                <a:latin typeface="Abadi Extra Light" panose="020B0204020104020204" pitchFamily="34" charset="0"/>
              </a:rPr>
              <a:t>2) Indicadores de </a:t>
            </a:r>
            <a:r>
              <a:rPr lang="es-ES" sz="2000" b="1" dirty="0">
                <a:latin typeface="Abadi Extra Light" panose="020B0204020104020204" pitchFamily="34" charset="0"/>
              </a:rPr>
              <a:t>Rendimiento financiero</a:t>
            </a:r>
          </a:p>
          <a:p>
            <a:pPr marL="0" indent="0">
              <a:buNone/>
            </a:pPr>
            <a:r>
              <a:rPr lang="es-ES" sz="2000" b="1" dirty="0">
                <a:latin typeface="Abadi Extra Light" panose="020B0204020104020204" pitchFamily="34" charset="0"/>
              </a:rPr>
              <a:t>3) Ratios financieros clave </a:t>
            </a:r>
            <a:endParaRPr lang="es-ES" altLang="es-ES" sz="2000" b="1" dirty="0">
              <a:latin typeface="Abadi Extra Light" panose="020B0204020104020204" pitchFamily="34" charset="0"/>
            </a:endParaRPr>
          </a:p>
        </p:txBody>
      </p:sp>
    </p:spTree>
    <p:extLst>
      <p:ext uri="{BB962C8B-B14F-4D97-AF65-F5344CB8AC3E}">
        <p14:creationId xmlns:p14="http://schemas.microsoft.com/office/powerpoint/2010/main" val="2213599662"/>
      </p:ext>
    </p:extLst>
  </p:cSld>
  <p:clrMapOvr>
    <a:masterClrMapping/>
  </p:clrMapOvr>
  <mc:AlternateContent xmlns:mc="http://schemas.openxmlformats.org/markup-compatibility/2006">
    <mc:Choice xmlns:p14="http://schemas.microsoft.com/office/powerpoint/2010/main" Requires="p14">
      <p:transition spd="slow" p14:dur="2000" advTm="128575"/>
    </mc:Choice>
    <mc:Fallback>
      <p:transition spd="slow" advTm="128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D48EB-54E7-80D0-5A27-924ADFF8035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6F8F6C-7C14-9176-9A76-3C436BA34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EB388A8C-C050-33E6-ED07-F356FDAFE0C1}"/>
              </a:ext>
            </a:extLst>
          </p:cNvPr>
          <p:cNvPicPr>
            <a:picLocks noChangeAspect="1"/>
          </p:cNvPicPr>
          <p:nvPr/>
        </p:nvPicPr>
        <p:blipFill>
          <a:blip r:embed="rId5"/>
          <a:srcRect l="17751" r="2356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7BBE4E81-3F50-5CEF-A412-CB94AD3E93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828D17DA-261B-E77A-A752-30B115353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372588D-CDD1-927C-304B-80FD699A6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Vídeo 6">
            <a:hlinkClick r:id="" action="ppaction://media"/>
            <a:extLst>
              <a:ext uri="{FF2B5EF4-FFF2-40B4-BE49-F238E27FC236}">
                <a16:creationId xmlns:a16="http://schemas.microsoft.com/office/drawing/2014/main" id="{F4AB529D-307D-6E42-A3B6-CC922511B7E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
        <p:nvSpPr>
          <p:cNvPr id="3" name="Título 1">
            <a:extLst>
              <a:ext uri="{FF2B5EF4-FFF2-40B4-BE49-F238E27FC236}">
                <a16:creationId xmlns:a16="http://schemas.microsoft.com/office/drawing/2014/main" id="{04049177-3441-A216-3A1F-F0FDC07CB1D3}"/>
              </a:ext>
            </a:extLst>
          </p:cNvPr>
          <p:cNvSpPr txBox="1">
            <a:spLocks/>
          </p:cNvSpPr>
          <p:nvPr/>
        </p:nvSpPr>
        <p:spPr>
          <a:xfrm>
            <a:off x="602902" y="292608"/>
            <a:ext cx="4559648" cy="2752344"/>
          </a:xfrm>
          <a:prstGeom prst="rect">
            <a:avLst/>
          </a:prstGeom>
        </p:spPr>
        <p:txBody>
          <a:bodyPr vert="horz" lIns="91440" tIns="45720" rIns="91440" bIns="45720" rtlCol="0" anchor="ctr" anchorCtr="0">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u="sng" dirty="0">
                <a:latin typeface="Aharoni" panose="02010803020104030203" pitchFamily="2" charset="-79"/>
                <a:cs typeface="Aharoni" panose="02010803020104030203" pitchFamily="2" charset="-79"/>
              </a:rPr>
              <a:t>INDICADORES CLAVE</a:t>
            </a:r>
          </a:p>
          <a:p>
            <a:endParaRPr lang="es-ES" sz="3600" b="1" u="sng" dirty="0">
              <a:latin typeface="Aharoni" panose="02010803020104030203" pitchFamily="2" charset="-79"/>
              <a:ea typeface="ADLaM Display" panose="020F0502020204030204" pitchFamily="2" charset="0"/>
              <a:cs typeface="Aharoni" panose="02010803020104030203" pitchFamily="2" charset="-79"/>
            </a:endParaRPr>
          </a:p>
          <a:p>
            <a:r>
              <a:rPr lang="es-ES" sz="2400" dirty="0">
                <a:latin typeface="Abadi Extra Light" panose="020F0502020204030204" pitchFamily="34" charset="0"/>
                <a:ea typeface="ADLaM Display" panose="020F0502020204030204" pitchFamily="2" charset="0"/>
                <a:cs typeface="ADLaM Display" panose="020F0502020204030204" pitchFamily="2" charset="0"/>
              </a:rPr>
              <a:t>Tras el análisis preliminar, obtuvimos una mayor claridad sobre cómo afrontar la evaluación de la hipótesis. </a:t>
            </a:r>
            <a:r>
              <a:rPr lang="es-ES" sz="2400" b="1" dirty="0">
                <a:latin typeface="Abadi Extra Light" panose="020F0502020204030204" pitchFamily="34" charset="0"/>
                <a:ea typeface="ADLaM Display" panose="020F0502020204030204" pitchFamily="2" charset="0"/>
                <a:cs typeface="ADLaM Display" panose="020F0502020204030204" pitchFamily="2" charset="0"/>
              </a:rPr>
              <a:t>Decidimos utilizar cuatro indicadores clave </a:t>
            </a:r>
            <a:r>
              <a:rPr lang="es-ES" sz="2400" dirty="0">
                <a:latin typeface="Abadi Extra Light" panose="020F0502020204030204" pitchFamily="34" charset="0"/>
                <a:ea typeface="ADLaM Display" panose="020F0502020204030204" pitchFamily="2" charset="0"/>
                <a:cs typeface="ADLaM Display" panose="020F0502020204030204" pitchFamily="2" charset="0"/>
              </a:rPr>
              <a:t>para evaluar si las inversiones en España han sido buenas y continúan siéndolo potencialmente:</a:t>
            </a:r>
          </a:p>
        </p:txBody>
      </p:sp>
      <p:sp>
        <p:nvSpPr>
          <p:cNvPr id="9" name="Rectangle 1">
            <a:extLst>
              <a:ext uri="{FF2B5EF4-FFF2-40B4-BE49-F238E27FC236}">
                <a16:creationId xmlns:a16="http://schemas.microsoft.com/office/drawing/2014/main" id="{5C3158C0-CF3D-F398-F976-4EA698782397}"/>
              </a:ext>
            </a:extLst>
          </p:cNvPr>
          <p:cNvSpPr>
            <a:spLocks noGrp="1" noChangeArrowheads="1"/>
          </p:cNvSpPr>
          <p:nvPr>
            <p:ph idx="1"/>
          </p:nvPr>
        </p:nvSpPr>
        <p:spPr bwMode="auto">
          <a:xfrm>
            <a:off x="270301" y="3300985"/>
            <a:ext cx="5127151" cy="22365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70000"/>
              </a:lnSpc>
              <a:spcBef>
                <a:spcPct val="0"/>
              </a:spcBef>
              <a:buNone/>
            </a:pPr>
            <a:r>
              <a:rPr lang="en-US" sz="2200" b="1" dirty="0" err="1">
                <a:latin typeface="Abadi Extra Light" panose="020F0502020204030204" pitchFamily="34" charset="0"/>
                <a:ea typeface="ADLaM Display" panose="020F0502020204030204" pitchFamily="2" charset="0"/>
                <a:cs typeface="ADLaM Display" panose="020F0502020204030204" pitchFamily="2" charset="0"/>
              </a:rPr>
              <a:t>Indicador</a:t>
            </a:r>
            <a:r>
              <a:rPr lang="en-US" sz="2200" b="1" dirty="0">
                <a:latin typeface="Abadi Extra Light" panose="020F0502020204030204" pitchFamily="34" charset="0"/>
                <a:ea typeface="ADLaM Display" panose="020F0502020204030204" pitchFamily="2" charset="0"/>
                <a:cs typeface="ADLaM Display" panose="020F0502020204030204" pitchFamily="2" charset="0"/>
              </a:rPr>
              <a:t> 1: MOIC </a:t>
            </a:r>
            <a:r>
              <a:rPr lang="en-US" sz="2200" dirty="0">
                <a:latin typeface="Abadi Extra Light" panose="020F0502020204030204" pitchFamily="34" charset="0"/>
                <a:ea typeface="ADLaM Display" panose="020F0502020204030204" pitchFamily="2" charset="0"/>
                <a:cs typeface="ADLaM Display" panose="020F0502020204030204" pitchFamily="2" charset="0"/>
              </a:rPr>
              <a:t>(Multiple on Invested Capital)</a:t>
            </a:r>
          </a:p>
          <a:p>
            <a:pPr marL="0" indent="0">
              <a:lnSpc>
                <a:spcPct val="70000"/>
              </a:lnSpc>
              <a:spcBef>
                <a:spcPct val="0"/>
              </a:spcBef>
              <a:buNone/>
            </a:pPr>
            <a:endParaRPr lang="en-US" altLang="es-ES" sz="2200" dirty="0">
              <a:latin typeface="Abadi Extra Light" panose="020F0502020204030204" pitchFamily="34" charset="0"/>
              <a:ea typeface="ADLaM Display" panose="020F0502020204030204" pitchFamily="2" charset="0"/>
              <a:cs typeface="ADLaM Display" panose="020F0502020204030204" pitchFamily="2" charset="0"/>
            </a:endParaRPr>
          </a:p>
          <a:p>
            <a:pPr marL="0" indent="0">
              <a:lnSpc>
                <a:spcPct val="70000"/>
              </a:lnSpc>
              <a:spcBef>
                <a:spcPct val="0"/>
              </a:spcBef>
              <a:buNone/>
            </a:pPr>
            <a:r>
              <a:rPr lang="en-US" sz="2200" b="1" dirty="0" err="1">
                <a:latin typeface="Abadi Extra Light" panose="020F0502020204030204" pitchFamily="34" charset="0"/>
                <a:ea typeface="ADLaM Display" panose="020F0502020204030204" pitchFamily="2" charset="0"/>
                <a:cs typeface="ADLaM Display" panose="020F0502020204030204" pitchFamily="2" charset="0"/>
              </a:rPr>
              <a:t>Indicador</a:t>
            </a:r>
            <a:r>
              <a:rPr lang="en-US" sz="2200" b="1" dirty="0">
                <a:latin typeface="Abadi Extra Light" panose="020F0502020204030204" pitchFamily="34" charset="0"/>
                <a:ea typeface="ADLaM Display" panose="020F0502020204030204" pitchFamily="2" charset="0"/>
                <a:cs typeface="ADLaM Display" panose="020F0502020204030204" pitchFamily="2" charset="0"/>
              </a:rPr>
              <a:t> 2: IRR </a:t>
            </a:r>
            <a:r>
              <a:rPr lang="en-US" sz="2200" dirty="0">
                <a:latin typeface="Abadi Extra Light" panose="020F0502020204030204" pitchFamily="34" charset="0"/>
                <a:ea typeface="ADLaM Display" panose="020F0502020204030204" pitchFamily="2" charset="0"/>
                <a:cs typeface="ADLaM Display" panose="020F0502020204030204" pitchFamily="2" charset="0"/>
              </a:rPr>
              <a:t>(Internal Rate of Return)</a:t>
            </a:r>
          </a:p>
          <a:p>
            <a:pPr marL="0" indent="0">
              <a:lnSpc>
                <a:spcPct val="70000"/>
              </a:lnSpc>
              <a:spcBef>
                <a:spcPct val="0"/>
              </a:spcBef>
              <a:buNone/>
            </a:pPr>
            <a:endParaRPr lang="en-US" altLang="es-ES" sz="2200" dirty="0">
              <a:latin typeface="Abadi Extra Light" panose="020F0502020204030204" pitchFamily="34" charset="0"/>
              <a:ea typeface="ADLaM Display" panose="020F0502020204030204" pitchFamily="2" charset="0"/>
              <a:cs typeface="ADLaM Display" panose="020F0502020204030204" pitchFamily="2" charset="0"/>
            </a:endParaRPr>
          </a:p>
          <a:p>
            <a:pPr marL="0" indent="0">
              <a:lnSpc>
                <a:spcPct val="70000"/>
              </a:lnSpc>
              <a:spcBef>
                <a:spcPct val="0"/>
              </a:spcBef>
              <a:buNone/>
            </a:pPr>
            <a:r>
              <a:rPr lang="es-ES" sz="2200" b="1" dirty="0">
                <a:latin typeface="Abadi Extra Light" panose="020F0502020204030204" pitchFamily="34" charset="0"/>
                <a:ea typeface="ADLaM Display" panose="020F0502020204030204" pitchFamily="2" charset="0"/>
                <a:cs typeface="ADLaM Display" panose="020F0502020204030204" pitchFamily="2" charset="0"/>
              </a:rPr>
              <a:t>Indicador 3: Ratios Financieros </a:t>
            </a:r>
            <a:r>
              <a:rPr lang="es-ES" sz="2200" dirty="0">
                <a:latin typeface="Abadi Extra Light" panose="020F0502020204030204" pitchFamily="34" charset="0"/>
                <a:ea typeface="ADLaM Display" panose="020F0502020204030204" pitchFamily="2" charset="0"/>
                <a:cs typeface="ADLaM Display" panose="020F0502020204030204" pitchFamily="2" charset="0"/>
              </a:rPr>
              <a:t>(EV/ y EQ/)</a:t>
            </a:r>
            <a:endParaRPr lang="en-US" sz="2200" dirty="0">
              <a:latin typeface="Abadi Extra Light" panose="020F0502020204030204" pitchFamily="34" charset="0"/>
              <a:ea typeface="ADLaM Display" panose="020F0502020204030204" pitchFamily="2" charset="0"/>
              <a:cs typeface="ADLaM Display" panose="020F0502020204030204" pitchFamily="2" charset="0"/>
            </a:endParaRPr>
          </a:p>
          <a:p>
            <a:pPr marL="0" indent="0">
              <a:lnSpc>
                <a:spcPct val="70000"/>
              </a:lnSpc>
              <a:spcBef>
                <a:spcPct val="0"/>
              </a:spcBef>
              <a:buNone/>
            </a:pPr>
            <a:endParaRPr lang="en-US" altLang="es-ES" sz="2200" dirty="0">
              <a:latin typeface="Abadi Extra Light" panose="020F0502020204030204" pitchFamily="34" charset="0"/>
              <a:ea typeface="ADLaM Display" panose="020F0502020204030204" pitchFamily="2" charset="0"/>
              <a:cs typeface="ADLaM Display" panose="020F0502020204030204" pitchFamily="2" charset="0"/>
            </a:endParaRPr>
          </a:p>
          <a:p>
            <a:pPr marL="0" indent="0">
              <a:lnSpc>
                <a:spcPct val="70000"/>
              </a:lnSpc>
              <a:spcBef>
                <a:spcPct val="0"/>
              </a:spcBef>
              <a:buNone/>
            </a:pPr>
            <a:r>
              <a:rPr lang="es-ES" sz="2200" b="1" dirty="0">
                <a:latin typeface="Abadi Extra Light" panose="020F0502020204030204" pitchFamily="34" charset="0"/>
                <a:ea typeface="ADLaM Display" panose="020F0502020204030204" pitchFamily="2" charset="0"/>
                <a:cs typeface="ADLaM Display" panose="020F0502020204030204" pitchFamily="2" charset="0"/>
              </a:rPr>
              <a:t>Indicador 4: Porcentaje de Liquidaciones </a:t>
            </a:r>
            <a:r>
              <a:rPr lang="es-ES" sz="2200" dirty="0">
                <a:latin typeface="Abadi Extra Light" panose="020F0502020204030204" pitchFamily="34" charset="0"/>
                <a:ea typeface="ADLaM Display" panose="020F0502020204030204" pitchFamily="2" charset="0"/>
                <a:cs typeface="ADLaM Display" panose="020F0502020204030204" pitchFamily="2" charset="0"/>
              </a:rPr>
              <a:t>sin retornos</a:t>
            </a:r>
            <a:endParaRPr lang="es-ES" altLang="es-ES" sz="2200" dirty="0">
              <a:latin typeface="Abadi Extra Light" panose="020F0502020204030204" pitchFamily="34"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2315241021"/>
      </p:ext>
    </p:extLst>
  </p:cSld>
  <p:clrMapOvr>
    <a:masterClrMapping/>
  </p:clrMapOvr>
  <mc:AlternateContent xmlns:mc="http://schemas.openxmlformats.org/markup-compatibility/2006">
    <mc:Choice xmlns:p14="http://schemas.microsoft.com/office/powerpoint/2010/main" Requires="p14">
      <p:transition spd="slow" p14:dur="2000" advTm="109336"/>
    </mc:Choice>
    <mc:Fallback>
      <p:transition spd="slow" advTm="109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D48EB-54E7-80D0-5A27-924ADFF8035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6F8F6C-7C14-9176-9A76-3C436BA34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EB388A8C-C050-33E6-ED07-F356FDAFE0C1}"/>
              </a:ext>
            </a:extLst>
          </p:cNvPr>
          <p:cNvPicPr>
            <a:picLocks noChangeAspect="1"/>
          </p:cNvPicPr>
          <p:nvPr/>
        </p:nvPicPr>
        <p:blipFill>
          <a:blip r:embed="rId5"/>
          <a:srcRect l="17751" r="23560"/>
          <a:stretch/>
        </p:blipFill>
        <p:spPr>
          <a:xfrm>
            <a:off x="6759674" y="4474948"/>
            <a:ext cx="2105269" cy="2241978"/>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7BBE4E81-3F50-5CEF-A412-CB94AD3E93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828D17DA-261B-E77A-A752-30B115353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372588D-CDD1-927C-304B-80FD699A6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Vídeo 10">
            <a:hlinkClick r:id="" action="ppaction://media"/>
            <a:extLst>
              <a:ext uri="{FF2B5EF4-FFF2-40B4-BE49-F238E27FC236}">
                <a16:creationId xmlns:a16="http://schemas.microsoft.com/office/drawing/2014/main" id="{EF484D23-C630-51C5-AC14-2600DA4F321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9766554" y="4659526"/>
            <a:ext cx="2057400" cy="2057400"/>
          </a:xfrm>
          <a:prstGeom prst="ellipse">
            <a:avLst/>
          </a:prstGeom>
        </p:spPr>
      </p:pic>
      <p:sp>
        <p:nvSpPr>
          <p:cNvPr id="3" name="Título 1">
            <a:extLst>
              <a:ext uri="{FF2B5EF4-FFF2-40B4-BE49-F238E27FC236}">
                <a16:creationId xmlns:a16="http://schemas.microsoft.com/office/drawing/2014/main" id="{04049177-3441-A216-3A1F-F0FDC07CB1D3}"/>
              </a:ext>
            </a:extLst>
          </p:cNvPr>
          <p:cNvSpPr txBox="1">
            <a:spLocks/>
          </p:cNvSpPr>
          <p:nvPr/>
        </p:nvSpPr>
        <p:spPr>
          <a:xfrm>
            <a:off x="602902" y="292608"/>
            <a:ext cx="4559648" cy="1237432"/>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nSpc>
                <a:spcPct val="70000"/>
              </a:lnSpc>
              <a:spcBef>
                <a:spcPct val="0"/>
              </a:spcBef>
              <a:buNone/>
            </a:pPr>
            <a:r>
              <a:rPr lang="en-US" sz="2900" b="1" dirty="0" err="1">
                <a:latin typeface="Abadi Extra Light" panose="020F0502020204030204" pitchFamily="34" charset="0"/>
                <a:ea typeface="ADLaM Display" panose="020F0502020204030204" pitchFamily="2" charset="0"/>
                <a:cs typeface="ADLaM Display" panose="020F0502020204030204" pitchFamily="2" charset="0"/>
              </a:rPr>
              <a:t>Indicador</a:t>
            </a:r>
            <a:r>
              <a:rPr lang="en-US" sz="2900" b="1" dirty="0">
                <a:latin typeface="Abadi Extra Light" panose="020F0502020204030204" pitchFamily="34" charset="0"/>
                <a:ea typeface="ADLaM Display" panose="020F0502020204030204" pitchFamily="2" charset="0"/>
                <a:cs typeface="ADLaM Display" panose="020F0502020204030204" pitchFamily="2" charset="0"/>
              </a:rPr>
              <a:t> 1: MOIC </a:t>
            </a:r>
            <a:r>
              <a:rPr lang="en-US" sz="2900" dirty="0">
                <a:latin typeface="Abadi Extra Light" panose="020F0502020204030204" pitchFamily="34" charset="0"/>
                <a:ea typeface="ADLaM Display" panose="020F0502020204030204" pitchFamily="2" charset="0"/>
                <a:cs typeface="ADLaM Display" panose="020F0502020204030204" pitchFamily="2" charset="0"/>
              </a:rPr>
              <a:t>(Multiple on Invested Capital)</a:t>
            </a:r>
          </a:p>
          <a:p>
            <a:endParaRPr lang="es-ES" sz="3600" b="1" u="sng" dirty="0">
              <a:latin typeface="Aharoni" panose="02010803020104030203" pitchFamily="2" charset="-79"/>
              <a:ea typeface="ADLaM Display" panose="020F0502020204030204" pitchFamily="2" charset="0"/>
              <a:cs typeface="Aharoni" panose="02010803020104030203" pitchFamily="2" charset="-79"/>
            </a:endParaRPr>
          </a:p>
        </p:txBody>
      </p:sp>
      <p:sp>
        <p:nvSpPr>
          <p:cNvPr id="9" name="Rectangle 1">
            <a:extLst>
              <a:ext uri="{FF2B5EF4-FFF2-40B4-BE49-F238E27FC236}">
                <a16:creationId xmlns:a16="http://schemas.microsoft.com/office/drawing/2014/main" id="{5C3158C0-CF3D-F398-F976-4EA698782397}"/>
              </a:ext>
            </a:extLst>
          </p:cNvPr>
          <p:cNvSpPr>
            <a:spLocks noGrp="1" noChangeArrowheads="1"/>
          </p:cNvSpPr>
          <p:nvPr>
            <p:ph idx="1"/>
          </p:nvPr>
        </p:nvSpPr>
        <p:spPr bwMode="auto">
          <a:xfrm>
            <a:off x="252602" y="4853574"/>
            <a:ext cx="5354843" cy="105163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70000"/>
              </a:lnSpc>
              <a:spcBef>
                <a:spcPct val="0"/>
              </a:spcBef>
              <a:buNone/>
            </a:pPr>
            <a:r>
              <a:rPr lang="es-ES" altLang="es-ES" sz="2200" dirty="0">
                <a:latin typeface="Abadi Extra Light" panose="020F0502020204030204" pitchFamily="34" charset="0"/>
                <a:ea typeface="ADLaM Display" panose="020F0502020204030204" pitchFamily="2" charset="0"/>
                <a:cs typeface="ADLaM Display" panose="020F0502020204030204" pitchFamily="2" charset="0"/>
              </a:rPr>
              <a:t>Los resultados indican que España ha obtenido, al menos por el momento, un mejor retorno en MOIC (o al menos, uno comparable) respecto del resto de geografías.</a:t>
            </a:r>
          </a:p>
        </p:txBody>
      </p:sp>
      <p:pic>
        <p:nvPicPr>
          <p:cNvPr id="5" name="Imagen 4">
            <a:extLst>
              <a:ext uri="{FF2B5EF4-FFF2-40B4-BE49-F238E27FC236}">
                <a16:creationId xmlns:a16="http://schemas.microsoft.com/office/drawing/2014/main" id="{9008A4E2-1061-4EF2-726C-AB1477DE75C0}"/>
              </a:ext>
            </a:extLst>
          </p:cNvPr>
          <p:cNvPicPr>
            <a:picLocks noChangeAspect="1"/>
          </p:cNvPicPr>
          <p:nvPr/>
        </p:nvPicPr>
        <p:blipFill>
          <a:blip r:embed="rId8"/>
          <a:stretch>
            <a:fillRect/>
          </a:stretch>
        </p:blipFill>
        <p:spPr>
          <a:xfrm>
            <a:off x="133097" y="1149039"/>
            <a:ext cx="5354843" cy="3184836"/>
          </a:xfrm>
          <a:prstGeom prst="rect">
            <a:avLst/>
          </a:prstGeom>
        </p:spPr>
      </p:pic>
      <p:pic>
        <p:nvPicPr>
          <p:cNvPr id="7" name="Imagen 6">
            <a:extLst>
              <a:ext uri="{FF2B5EF4-FFF2-40B4-BE49-F238E27FC236}">
                <a16:creationId xmlns:a16="http://schemas.microsoft.com/office/drawing/2014/main" id="{A8097802-DE4A-5001-87E6-1920119EECFA}"/>
              </a:ext>
            </a:extLst>
          </p:cNvPr>
          <p:cNvPicPr>
            <a:picLocks noChangeAspect="1"/>
          </p:cNvPicPr>
          <p:nvPr/>
        </p:nvPicPr>
        <p:blipFill>
          <a:blip r:embed="rId9"/>
          <a:stretch>
            <a:fillRect/>
          </a:stretch>
        </p:blipFill>
        <p:spPr>
          <a:xfrm>
            <a:off x="6651487" y="1149039"/>
            <a:ext cx="5333249" cy="3184835"/>
          </a:xfrm>
          <a:prstGeom prst="rect">
            <a:avLst/>
          </a:prstGeom>
        </p:spPr>
      </p:pic>
    </p:spTree>
    <p:extLst>
      <p:ext uri="{BB962C8B-B14F-4D97-AF65-F5344CB8AC3E}">
        <p14:creationId xmlns:p14="http://schemas.microsoft.com/office/powerpoint/2010/main" val="3475068958"/>
      </p:ext>
    </p:extLst>
  </p:cSld>
  <p:clrMapOvr>
    <a:masterClrMapping/>
  </p:clrMapOvr>
  <mc:AlternateContent xmlns:mc="http://schemas.openxmlformats.org/markup-compatibility/2006">
    <mc:Choice xmlns:p14="http://schemas.microsoft.com/office/powerpoint/2010/main" Requires="p14">
      <p:transition spd="slow" p14:dur="2000" advTm="78142"/>
    </mc:Choice>
    <mc:Fallback>
      <p:transition spd="slow" advTm="78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D48EB-54E7-80D0-5A27-924ADFF8035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6F8F6C-7C14-9176-9A76-3C436BA34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áficas financieras en una pantalla oscura">
            <a:extLst>
              <a:ext uri="{FF2B5EF4-FFF2-40B4-BE49-F238E27FC236}">
                <a16:creationId xmlns:a16="http://schemas.microsoft.com/office/drawing/2014/main" id="{EB388A8C-C050-33E6-ED07-F356FDAFE0C1}"/>
              </a:ext>
            </a:extLst>
          </p:cNvPr>
          <p:cNvPicPr>
            <a:picLocks noChangeAspect="1"/>
          </p:cNvPicPr>
          <p:nvPr/>
        </p:nvPicPr>
        <p:blipFill>
          <a:blip r:embed="rId5"/>
          <a:srcRect l="17751" r="23560"/>
          <a:stretch/>
        </p:blipFill>
        <p:spPr>
          <a:xfrm>
            <a:off x="6759674" y="4474948"/>
            <a:ext cx="2105269" cy="2241978"/>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0" name="Group 19">
            <a:extLst>
              <a:ext uri="{FF2B5EF4-FFF2-40B4-BE49-F238E27FC236}">
                <a16:creationId xmlns:a16="http://schemas.microsoft.com/office/drawing/2014/main" id="{7BBE4E81-3F50-5CEF-A412-CB94AD3E93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1" name="Freeform: Shape 20">
              <a:extLst>
                <a:ext uri="{FF2B5EF4-FFF2-40B4-BE49-F238E27FC236}">
                  <a16:creationId xmlns:a16="http://schemas.microsoft.com/office/drawing/2014/main" id="{828D17DA-261B-E77A-A752-30B115353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372588D-CDD1-927C-304B-80FD699A6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3" name="Vídeo 12">
            <a:hlinkClick r:id="" action="ppaction://media"/>
            <a:extLst>
              <a:ext uri="{FF2B5EF4-FFF2-40B4-BE49-F238E27FC236}">
                <a16:creationId xmlns:a16="http://schemas.microsoft.com/office/drawing/2014/main" id="{242C2D6E-AD91-68A4-1F46-54CC3442600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9766554" y="4659526"/>
            <a:ext cx="2057400" cy="2057400"/>
          </a:xfrm>
          <a:prstGeom prst="ellipse">
            <a:avLst/>
          </a:prstGeom>
        </p:spPr>
      </p:pic>
      <p:sp>
        <p:nvSpPr>
          <p:cNvPr id="3" name="Título 1">
            <a:extLst>
              <a:ext uri="{FF2B5EF4-FFF2-40B4-BE49-F238E27FC236}">
                <a16:creationId xmlns:a16="http://schemas.microsoft.com/office/drawing/2014/main" id="{04049177-3441-A216-3A1F-F0FDC07CB1D3}"/>
              </a:ext>
            </a:extLst>
          </p:cNvPr>
          <p:cNvSpPr txBox="1">
            <a:spLocks/>
          </p:cNvSpPr>
          <p:nvPr/>
        </p:nvSpPr>
        <p:spPr>
          <a:xfrm>
            <a:off x="602902" y="292608"/>
            <a:ext cx="4559648" cy="1237432"/>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nSpc>
                <a:spcPct val="70000"/>
              </a:lnSpc>
              <a:spcBef>
                <a:spcPct val="0"/>
              </a:spcBef>
              <a:buNone/>
            </a:pPr>
            <a:r>
              <a:rPr lang="en-US" sz="3200" b="1" dirty="0" err="1">
                <a:latin typeface="Abadi Extra Light" panose="020F0502020204030204" pitchFamily="34" charset="0"/>
                <a:ea typeface="ADLaM Display" panose="020F0502020204030204" pitchFamily="2" charset="0"/>
                <a:cs typeface="ADLaM Display" panose="020F0502020204030204" pitchFamily="2" charset="0"/>
              </a:rPr>
              <a:t>Indicador</a:t>
            </a:r>
            <a:r>
              <a:rPr lang="en-US" sz="3200" b="1" dirty="0">
                <a:latin typeface="Abadi Extra Light" panose="020F0502020204030204" pitchFamily="34" charset="0"/>
                <a:ea typeface="ADLaM Display" panose="020F0502020204030204" pitchFamily="2" charset="0"/>
                <a:cs typeface="ADLaM Display" panose="020F0502020204030204" pitchFamily="2" charset="0"/>
              </a:rPr>
              <a:t> 2: IRR </a:t>
            </a:r>
            <a:r>
              <a:rPr lang="en-US" sz="3200" dirty="0">
                <a:latin typeface="Abadi Extra Light" panose="020F0502020204030204" pitchFamily="34" charset="0"/>
                <a:ea typeface="ADLaM Display" panose="020F0502020204030204" pitchFamily="2" charset="0"/>
                <a:cs typeface="ADLaM Display" panose="020F0502020204030204" pitchFamily="2" charset="0"/>
              </a:rPr>
              <a:t>(Internal Rate of Return)</a:t>
            </a:r>
          </a:p>
          <a:p>
            <a:endParaRPr lang="es-ES" sz="3600" b="1" u="sng" dirty="0">
              <a:latin typeface="Aharoni" panose="02010803020104030203" pitchFamily="2" charset="-79"/>
              <a:ea typeface="ADLaM Display" panose="020F0502020204030204" pitchFamily="2" charset="0"/>
              <a:cs typeface="Aharoni" panose="02010803020104030203" pitchFamily="2" charset="-79"/>
            </a:endParaRPr>
          </a:p>
        </p:txBody>
      </p:sp>
      <p:sp>
        <p:nvSpPr>
          <p:cNvPr id="9" name="Rectangle 1">
            <a:extLst>
              <a:ext uri="{FF2B5EF4-FFF2-40B4-BE49-F238E27FC236}">
                <a16:creationId xmlns:a16="http://schemas.microsoft.com/office/drawing/2014/main" id="{5C3158C0-CF3D-F398-F976-4EA698782397}"/>
              </a:ext>
            </a:extLst>
          </p:cNvPr>
          <p:cNvSpPr>
            <a:spLocks noGrp="1" noChangeArrowheads="1"/>
          </p:cNvSpPr>
          <p:nvPr>
            <p:ph idx="1"/>
          </p:nvPr>
        </p:nvSpPr>
        <p:spPr bwMode="auto">
          <a:xfrm>
            <a:off x="205304" y="4753419"/>
            <a:ext cx="5354843" cy="145898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70000"/>
              </a:lnSpc>
              <a:spcBef>
                <a:spcPct val="0"/>
              </a:spcBef>
              <a:buNone/>
            </a:pPr>
            <a:r>
              <a:rPr lang="es-ES" altLang="es-ES" sz="1800" dirty="0">
                <a:latin typeface="Abadi Extra Light" panose="020F0502020204030204" pitchFamily="34" charset="0"/>
                <a:ea typeface="ADLaM Display" panose="020F0502020204030204" pitchFamily="2" charset="0"/>
                <a:cs typeface="ADLaM Display" panose="020F0502020204030204" pitchFamily="2" charset="0"/>
              </a:rPr>
              <a:t>En términos de IRR, se observa que el retorno está muy sesgado por el </a:t>
            </a:r>
            <a:r>
              <a:rPr lang="es-ES" altLang="es-ES" sz="1800" dirty="0" err="1">
                <a:latin typeface="Abadi Extra Light" panose="020F0502020204030204" pitchFamily="34" charset="0"/>
                <a:ea typeface="ADLaM Display" panose="020F0502020204030204" pitchFamily="2" charset="0"/>
                <a:cs typeface="ADLaM Display" panose="020F0502020204030204" pitchFamily="2" charset="0"/>
              </a:rPr>
              <a:t>Stepped</a:t>
            </a:r>
            <a:r>
              <a:rPr lang="es-ES" altLang="es-ES" sz="1800" dirty="0">
                <a:latin typeface="Abadi Extra Light" panose="020F0502020204030204" pitchFamily="34" charset="0"/>
                <a:ea typeface="ADLaM Display" panose="020F0502020204030204" pitchFamily="2" charset="0"/>
                <a:cs typeface="ADLaM Display" panose="020F0502020204030204" pitchFamily="2" charset="0"/>
              </a:rPr>
              <a:t>-Up Capital, siendo los IRR más elevados los correspondientes a las ventas exitosas realizadas (que solo son cuatro en la etapa actual). </a:t>
            </a:r>
          </a:p>
          <a:p>
            <a:pPr marL="0" indent="0">
              <a:lnSpc>
                <a:spcPct val="70000"/>
              </a:lnSpc>
              <a:spcBef>
                <a:spcPct val="0"/>
              </a:spcBef>
              <a:buNone/>
            </a:pPr>
            <a:endParaRPr lang="es-ES" altLang="es-ES" sz="1800" dirty="0">
              <a:latin typeface="Abadi Extra Light" panose="020F0502020204030204" pitchFamily="34" charset="0"/>
              <a:ea typeface="ADLaM Display" panose="020F0502020204030204" pitchFamily="2" charset="0"/>
              <a:cs typeface="ADLaM Display" panose="020F0502020204030204" pitchFamily="2" charset="0"/>
            </a:endParaRPr>
          </a:p>
          <a:p>
            <a:pPr marL="0" indent="0">
              <a:lnSpc>
                <a:spcPct val="70000"/>
              </a:lnSpc>
              <a:spcBef>
                <a:spcPct val="0"/>
              </a:spcBef>
              <a:buNone/>
            </a:pPr>
            <a:r>
              <a:rPr lang="es-ES" altLang="es-ES" sz="1800" dirty="0">
                <a:latin typeface="Abadi Extra Light" panose="020F0502020204030204" pitchFamily="34" charset="0"/>
                <a:ea typeface="ADLaM Display" panose="020F0502020204030204" pitchFamily="2" charset="0"/>
                <a:cs typeface="ADLaM Display" panose="020F0502020204030204" pitchFamily="2" charset="0"/>
              </a:rPr>
              <a:t>Se observa la presencia de un </a:t>
            </a:r>
            <a:r>
              <a:rPr lang="es-ES" altLang="es-ES" sz="1800" dirty="0" err="1">
                <a:latin typeface="Abadi Extra Light" panose="020F0502020204030204" pitchFamily="34" charset="0"/>
                <a:ea typeface="ADLaM Display" panose="020F0502020204030204" pitchFamily="2" charset="0"/>
                <a:cs typeface="ADLaM Display" panose="020F0502020204030204" pitchFamily="2" charset="0"/>
              </a:rPr>
              <a:t>outlier</a:t>
            </a:r>
            <a:r>
              <a:rPr lang="es-ES" altLang="es-ES" sz="1800" dirty="0">
                <a:latin typeface="Abadi Extra Light" panose="020F0502020204030204" pitchFamily="34" charset="0"/>
                <a:ea typeface="ADLaM Display" panose="020F0502020204030204" pitchFamily="2" charset="0"/>
                <a:cs typeface="ADLaM Display" panose="020F0502020204030204" pitchFamily="2" charset="0"/>
              </a:rPr>
              <a:t>, probablemente por la introducción de un dato incorrecto.</a:t>
            </a:r>
          </a:p>
        </p:txBody>
      </p:sp>
      <p:pic>
        <p:nvPicPr>
          <p:cNvPr id="6" name="Imagen 5">
            <a:extLst>
              <a:ext uri="{FF2B5EF4-FFF2-40B4-BE49-F238E27FC236}">
                <a16:creationId xmlns:a16="http://schemas.microsoft.com/office/drawing/2014/main" id="{11C12494-64FA-075B-087F-48C1DEF828AA}"/>
              </a:ext>
            </a:extLst>
          </p:cNvPr>
          <p:cNvPicPr>
            <a:picLocks noChangeAspect="1"/>
          </p:cNvPicPr>
          <p:nvPr/>
        </p:nvPicPr>
        <p:blipFill>
          <a:blip r:embed="rId8"/>
          <a:stretch>
            <a:fillRect/>
          </a:stretch>
        </p:blipFill>
        <p:spPr>
          <a:xfrm>
            <a:off x="188214" y="1149039"/>
            <a:ext cx="5333249" cy="3184835"/>
          </a:xfrm>
          <a:prstGeom prst="rect">
            <a:avLst/>
          </a:prstGeom>
        </p:spPr>
      </p:pic>
      <p:pic>
        <p:nvPicPr>
          <p:cNvPr id="10" name="Imagen 9">
            <a:extLst>
              <a:ext uri="{FF2B5EF4-FFF2-40B4-BE49-F238E27FC236}">
                <a16:creationId xmlns:a16="http://schemas.microsoft.com/office/drawing/2014/main" id="{F202297B-BD04-0A5F-5B52-B8A99103DB8E}"/>
              </a:ext>
            </a:extLst>
          </p:cNvPr>
          <p:cNvPicPr>
            <a:picLocks noChangeAspect="1"/>
          </p:cNvPicPr>
          <p:nvPr/>
        </p:nvPicPr>
        <p:blipFill>
          <a:blip r:embed="rId9"/>
          <a:stretch>
            <a:fillRect/>
          </a:stretch>
        </p:blipFill>
        <p:spPr>
          <a:xfrm>
            <a:off x="6771494" y="1149039"/>
            <a:ext cx="5147732" cy="3184835"/>
          </a:xfrm>
          <a:prstGeom prst="rect">
            <a:avLst/>
          </a:prstGeom>
        </p:spPr>
      </p:pic>
    </p:spTree>
    <p:extLst>
      <p:ext uri="{BB962C8B-B14F-4D97-AF65-F5344CB8AC3E}">
        <p14:creationId xmlns:p14="http://schemas.microsoft.com/office/powerpoint/2010/main" val="536784878"/>
      </p:ext>
    </p:extLst>
  </p:cSld>
  <p:clrMapOvr>
    <a:masterClrMapping/>
  </p:clrMapOvr>
  <mc:AlternateContent xmlns:mc="http://schemas.openxmlformats.org/markup-compatibility/2006">
    <mc:Choice xmlns:p14="http://schemas.microsoft.com/office/powerpoint/2010/main" Requires="p14">
      <p:transition spd="slow" p14:dur="2000" advTm="34942"/>
    </mc:Choice>
    <mc:Fallback>
      <p:transition spd="slow" advTm="34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D48EB-54E7-80D0-5A27-924ADFF80352}"/>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1">
            <a:extLst>
              <a:ext uri="{FF2B5EF4-FFF2-40B4-BE49-F238E27FC236}">
                <a16:creationId xmlns:a16="http://schemas.microsoft.com/office/drawing/2014/main" id="{04049177-3441-A216-3A1F-F0FDC07CB1D3}"/>
              </a:ext>
            </a:extLst>
          </p:cNvPr>
          <p:cNvSpPr txBox="1">
            <a:spLocks/>
          </p:cNvSpPr>
          <p:nvPr/>
        </p:nvSpPr>
        <p:spPr>
          <a:xfrm>
            <a:off x="929098" y="762000"/>
            <a:ext cx="4210594" cy="1741728"/>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spcAft>
                <a:spcPts val="600"/>
              </a:spcAft>
            </a:pPr>
            <a:r>
              <a:rPr lang="en-US" sz="3700" b="1" kern="1200" dirty="0" err="1">
                <a:solidFill>
                  <a:schemeClr val="tx1"/>
                </a:solidFill>
              </a:rPr>
              <a:t>Indicador</a:t>
            </a:r>
            <a:r>
              <a:rPr lang="en-US" sz="3700" b="1" kern="1200" dirty="0">
                <a:solidFill>
                  <a:schemeClr val="tx1"/>
                </a:solidFill>
              </a:rPr>
              <a:t> 3: Ratios </a:t>
            </a:r>
            <a:r>
              <a:rPr lang="en-US" sz="3700" b="1" kern="1200" dirty="0" err="1">
                <a:solidFill>
                  <a:schemeClr val="tx1"/>
                </a:solidFill>
              </a:rPr>
              <a:t>Financieros</a:t>
            </a:r>
            <a:r>
              <a:rPr lang="en-US" sz="3700" b="1" kern="1200" dirty="0">
                <a:solidFill>
                  <a:schemeClr val="tx1"/>
                </a:solidFill>
              </a:rPr>
              <a:t> (EV/ y EQ/)</a:t>
            </a:r>
            <a:endParaRPr lang="en-US" sz="3700" b="1" u="sng" kern="1200" dirty="0">
              <a:solidFill>
                <a:schemeClr val="tx1"/>
              </a:solidFill>
            </a:endParaRPr>
          </a:p>
        </p:txBody>
      </p:sp>
      <p:sp>
        <p:nvSpPr>
          <p:cNvPr id="29" name="Freeform: Shape 28">
            <a:extLst>
              <a:ext uri="{FF2B5EF4-FFF2-40B4-BE49-F238E27FC236}">
                <a16:creationId xmlns:a16="http://schemas.microsoft.com/office/drawing/2014/main" id="{A2D09E29-DA9C-48B4-8529-45E27815C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A3265BB3-0D44-4235-A6C7-79B8CE1CF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descr="Gráficas financieras en una pantalla oscura">
            <a:extLst>
              <a:ext uri="{FF2B5EF4-FFF2-40B4-BE49-F238E27FC236}">
                <a16:creationId xmlns:a16="http://schemas.microsoft.com/office/drawing/2014/main" id="{EB388A8C-C050-33E6-ED07-F356FDAFE0C1}"/>
              </a:ext>
            </a:extLst>
          </p:cNvPr>
          <p:cNvPicPr>
            <a:picLocks noChangeAspect="1"/>
          </p:cNvPicPr>
          <p:nvPr/>
        </p:nvPicPr>
        <p:blipFill>
          <a:blip r:embed="rId6"/>
          <a:srcRect l="17751" r="23560"/>
          <a:stretch/>
        </p:blipFill>
        <p:spPr>
          <a:xfrm>
            <a:off x="929098" y="4572000"/>
            <a:ext cx="1431072" cy="1524000"/>
          </a:xfrm>
          <a:custGeom>
            <a:avLst/>
            <a:gdLst/>
            <a:ahLst/>
            <a:cxnLst/>
            <a:rect l="l" t="t" r="r" b="b"/>
            <a:pathLst>
              <a:path w="2952750" h="1524000">
                <a:moveTo>
                  <a:pt x="0" y="0"/>
                </a:moveTo>
                <a:lnTo>
                  <a:pt x="2952750" y="0"/>
                </a:lnTo>
                <a:lnTo>
                  <a:pt x="2952750" y="1524000"/>
                </a:lnTo>
                <a:lnTo>
                  <a:pt x="0" y="1524000"/>
                </a:lnTo>
                <a:close/>
              </a:path>
            </a:pathLst>
          </a:custGeom>
        </p:spPr>
      </p:pic>
      <p:pic>
        <p:nvPicPr>
          <p:cNvPr id="5" name="Imagen 4">
            <a:extLst>
              <a:ext uri="{FF2B5EF4-FFF2-40B4-BE49-F238E27FC236}">
                <a16:creationId xmlns:a16="http://schemas.microsoft.com/office/drawing/2014/main" id="{FFF5699B-6F77-0DA4-E498-36445CF0768F}"/>
              </a:ext>
            </a:extLst>
          </p:cNvPr>
          <p:cNvPicPr>
            <a:picLocks noChangeAspect="1"/>
          </p:cNvPicPr>
          <p:nvPr/>
        </p:nvPicPr>
        <p:blipFill>
          <a:blip r:embed="rId7"/>
          <a:stretch>
            <a:fillRect/>
          </a:stretch>
        </p:blipFill>
        <p:spPr>
          <a:xfrm>
            <a:off x="5335832" y="219075"/>
            <a:ext cx="5817943" cy="2879686"/>
          </a:xfrm>
          <a:custGeom>
            <a:avLst/>
            <a:gdLst/>
            <a:ahLst/>
            <a:cxnLst/>
            <a:rect l="l" t="t" r="r" b="b"/>
            <a:pathLst>
              <a:path w="2857500" h="1524000">
                <a:moveTo>
                  <a:pt x="0" y="0"/>
                </a:moveTo>
                <a:lnTo>
                  <a:pt x="2857500" y="0"/>
                </a:lnTo>
                <a:lnTo>
                  <a:pt x="2857500" y="1524000"/>
                </a:lnTo>
                <a:lnTo>
                  <a:pt x="0" y="1524000"/>
                </a:lnTo>
                <a:close/>
              </a:path>
            </a:pathLst>
          </a:custGeom>
        </p:spPr>
      </p:pic>
      <p:pic>
        <p:nvPicPr>
          <p:cNvPr id="11" name="Imagen 10">
            <a:extLst>
              <a:ext uri="{FF2B5EF4-FFF2-40B4-BE49-F238E27FC236}">
                <a16:creationId xmlns:a16="http://schemas.microsoft.com/office/drawing/2014/main" id="{E63E31D5-E9FF-A5B7-5FAB-D50F48197B68}"/>
              </a:ext>
            </a:extLst>
          </p:cNvPr>
          <p:cNvPicPr>
            <a:picLocks noChangeAspect="1"/>
          </p:cNvPicPr>
          <p:nvPr/>
        </p:nvPicPr>
        <p:blipFill>
          <a:blip r:embed="rId8"/>
          <a:stretch>
            <a:fillRect/>
          </a:stretch>
        </p:blipFill>
        <p:spPr>
          <a:xfrm>
            <a:off x="3088865" y="3602331"/>
            <a:ext cx="5827821" cy="2879686"/>
          </a:xfrm>
          <a:prstGeom prst="rect">
            <a:avLst/>
          </a:prstGeom>
        </p:spPr>
      </p:pic>
      <p:pic>
        <p:nvPicPr>
          <p:cNvPr id="26" name="Vídeo 25">
            <a:hlinkClick r:id="" action="ppaction://media"/>
            <a:extLst>
              <a:ext uri="{FF2B5EF4-FFF2-40B4-BE49-F238E27FC236}">
                <a16:creationId xmlns:a16="http://schemas.microsoft.com/office/drawing/2014/main" id="{9A047036-9F57-ED1D-42CB-19AD18F67D1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9645381" y="4424617"/>
            <a:ext cx="2057400" cy="2057400"/>
          </a:xfrm>
          <a:prstGeom prst="ellipse">
            <a:avLst/>
          </a:prstGeom>
        </p:spPr>
      </p:pic>
    </p:spTree>
    <p:extLst>
      <p:ext uri="{BB962C8B-B14F-4D97-AF65-F5344CB8AC3E}">
        <p14:creationId xmlns:p14="http://schemas.microsoft.com/office/powerpoint/2010/main" val="606131354"/>
      </p:ext>
    </p:extLst>
  </p:cSld>
  <p:clrMapOvr>
    <a:masterClrMapping/>
  </p:clrMapOvr>
  <mc:AlternateContent xmlns:mc="http://schemas.openxmlformats.org/markup-compatibility/2006">
    <mc:Choice xmlns:p14="http://schemas.microsoft.com/office/powerpoint/2010/main" Requires="p14">
      <p:transition spd="slow" p14:dur="2000" advTm="17956"/>
    </mc:Choice>
    <mc:Fallback>
      <p:transition spd="slow" advTm="17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extLst>
    <p:ext uri="{E180D4A7-C9FB-4DFB-919C-405C955672EB}">
      <p14:showEvtLst xmlns:p14="http://schemas.microsoft.com/office/powerpoint/2010/main">
        <p14:playEvt time="499" objId="12"/>
        <p14:stopEvt time="17956" objId="12"/>
      </p14:showEvtLst>
    </p:ext>
  </p:extLst>
</p:sld>
</file>

<file path=ppt/theme/theme1.xml><?xml version="1.0" encoding="utf-8"?>
<a:theme xmlns:a="http://schemas.openxmlformats.org/drawingml/2006/main" name="Torn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948</TotalTime>
  <Words>2470</Words>
  <Application>Microsoft Office PowerPoint</Application>
  <PresentationFormat>Panorámica</PresentationFormat>
  <Paragraphs>141</Paragraphs>
  <Slides>12</Slides>
  <Notes>12</Notes>
  <HiddenSlides>0</HiddenSlides>
  <MMClips>12</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vt:i4>
      </vt:variant>
    </vt:vector>
  </HeadingPairs>
  <TitlesOfParts>
    <vt:vector size="21" baseType="lpstr">
      <vt:lpstr>Abadi Extra Light</vt:lpstr>
      <vt:lpstr>Aharoni</vt:lpstr>
      <vt:lpstr>Aptos</vt:lpstr>
      <vt:lpstr>Arial</vt:lpstr>
      <vt:lpstr>Arial Nova Cond</vt:lpstr>
      <vt:lpstr>Courier New</vt:lpstr>
      <vt:lpstr>Gill Sans MT</vt:lpstr>
      <vt:lpstr>Impact</vt:lpstr>
      <vt:lpstr>TornVTI</vt:lpstr>
      <vt:lpstr>Inversiones en Search Funds – Análisis estrategico ---------------------- ¿Es el criterio geográfico actual el más adecuado?</vt:lpstr>
      <vt:lpstr>Cuestión de impacto:   Evaluar si priorizar inversiones fuera de España maximiza el rendimiento potencial.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 ---------------------- Rendimiento competitivo: Las inversiones realizadas en España muestran un MOIC y un IRR altamente competitivos en comparación con otras regiones.  Potencial de crecimiento: A pesar de ser el segundo mercado más desarrollado globalmente, España presenta indicadores sólidos tanto en datos históricos como en el pipeline actual.  Perfil de riesgo favorable: El análisis del porcentaje de liquidaciones sin retornos confirma que España se encuentra entre las regiones con menor proporción de inversiones fallidas. </vt:lpstr>
      <vt:lpstr>Recomendaciones ---------------------- Maximización del retorno del pipeline actual: Dado que las inversiones en evaluación en España muestran mejores indicadores que otras regiones, se recomienda priorizar la finalización de estas oportunidades para capitalizar sus beneficios.  Diversificación estratégica: Identificar mercados emergentes que presenten características similares a las de España hace una década, aprovechando el aprendizaje acumulado.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Moreno Borrallo</dc:creator>
  <cp:lastModifiedBy>Juan Moreno Borrallo</cp:lastModifiedBy>
  <cp:revision>22</cp:revision>
  <dcterms:created xsi:type="dcterms:W3CDTF">2024-12-18T10:10:13Z</dcterms:created>
  <dcterms:modified xsi:type="dcterms:W3CDTF">2024-12-19T01:58:49Z</dcterms:modified>
</cp:coreProperties>
</file>